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6" r:id="rId2"/>
    <p:sldId id="279" r:id="rId3"/>
    <p:sldId id="322" r:id="rId4"/>
    <p:sldId id="323" r:id="rId5"/>
    <p:sldId id="329" r:id="rId6"/>
    <p:sldId id="330" r:id="rId7"/>
    <p:sldId id="331" r:id="rId8"/>
    <p:sldId id="332" r:id="rId9"/>
    <p:sldId id="334" r:id="rId10"/>
    <p:sldId id="335" r:id="rId11"/>
    <p:sldId id="336" r:id="rId12"/>
    <p:sldId id="337" r:id="rId13"/>
    <p:sldId id="284" r:id="rId14"/>
    <p:sldId id="319" r:id="rId15"/>
    <p:sldId id="320" r:id="rId16"/>
    <p:sldId id="321" r:id="rId17"/>
    <p:sldId id="318" r:id="rId18"/>
    <p:sldId id="328" r:id="rId19"/>
    <p:sldId id="317" r:id="rId20"/>
    <p:sldId id="314" r:id="rId21"/>
    <p:sldId id="315"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11-11-2021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11/11/2021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hyperlink" Target="https://github.com/soyuztechnologies/SoperaStreriaTraining/blob/master/ABAP%20on%20HANA/Day%2015/CDS%20Table%20Function.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tiff"/><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4.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8.xml"/><Relationship Id="rId4" Type="http://schemas.openxmlformats.org/officeDocument/2006/relationships/hyperlink" Target="https://github.com/soyuztechnologies/SoperaStreriaTraining/blob/master/ABAP%20on%20HANA/Day%2014/CDS%20Security.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14</a:t>
            </a:r>
            <a:endParaRPr lang="en-US" sz="4400" dirty="0">
              <a:latin typeface="Cooper Black" panose="0208090404030B020404" pitchFamily="18" charset="0"/>
            </a:endParaRPr>
          </a:p>
        </p:txBody>
      </p:sp>
      <p:pic>
        <p:nvPicPr>
          <p:cNvPr id="12" name="Picture 2" descr="Lam Research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06039"/>
            <a:ext cx="4521197" cy="15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7539181" y="3854489"/>
            <a:ext cx="3989285" cy="26634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we need CDS Table Function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93069" y="971293"/>
            <a:ext cx="10253533"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But: no access to specific HANA features</a:t>
            </a:r>
            <a:br>
              <a:rPr lang="en-US" sz="1800" kern="0" dirty="0">
                <a:solidFill>
                  <a:schemeClr val="bg1"/>
                </a:solidFill>
                <a:ea typeface="Arial Unicode MS" pitchFamily="34" charset="-128"/>
                <a:cs typeface="Arial Unicode MS" pitchFamily="34" charset="-128"/>
              </a:rPr>
            </a:br>
            <a:endParaRPr lang="en-US" sz="1800" kern="0" dirty="0">
              <a:solidFill>
                <a:schemeClr val="bg1"/>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chemeClr val="bg1"/>
                </a:solidFill>
                <a:ea typeface="Arial Unicode MS" pitchFamily="34" charset="-128"/>
                <a:cs typeface="Arial Unicode MS" pitchFamily="34" charset="-128"/>
              </a:rPr>
              <a:t>Required: </a:t>
            </a:r>
            <a:r>
              <a:rPr lang="en-US" sz="1800" dirty="0">
                <a:solidFill>
                  <a:schemeClr val="bg1"/>
                </a:solidFill>
              </a:rPr>
              <a:t>Some scenarios require selective measure </a:t>
            </a:r>
            <a:r>
              <a:rPr lang="en-US" sz="1800" kern="0" dirty="0">
                <a:solidFill>
                  <a:schemeClr val="bg1"/>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chemeClr val="bg1"/>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201968471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Necessary part of CDS Table Function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1212" y="1521424"/>
            <a:ext cx="3416000" cy="1369606"/>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Return Parameter</a:t>
            </a:r>
            <a:endParaRPr lang="en-GB" sz="1800" kern="0" dirty="0">
              <a:solidFill>
                <a:schemeClr val="bg1"/>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chemeClr val="bg1"/>
                </a:solidFill>
                <a:ea typeface="Arial Unicode MS" pitchFamily="34" charset="-128"/>
                <a:cs typeface="Arial Unicode MS" pitchFamily="34" charset="-128"/>
              </a:rPr>
              <a:t>Reference to implementing method</a:t>
            </a:r>
            <a:endParaRPr lang="en-GB" sz="1800" b="1" kern="0" dirty="0">
              <a:solidFill>
                <a:schemeClr val="bg1"/>
              </a:solidFill>
              <a:ea typeface="Arial Narrow" charset="0"/>
              <a:cs typeface="Arial Narrow" charset="0"/>
            </a:endParaRPr>
          </a:p>
        </p:txBody>
      </p:sp>
      <p:sp>
        <p:nvSpPr>
          <p:cNvPr id="7" name="TextBox 6"/>
          <p:cNvSpPr txBox="1"/>
          <p:nvPr/>
        </p:nvSpPr>
        <p:spPr>
          <a:xfrm>
            <a:off x="493881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sz="1800" b="1" kern="0" dirty="0">
                <a:solidFill>
                  <a:srgbClr val="646772"/>
                </a:solidFill>
                <a:latin typeface="Arial Narrow" charset="0"/>
                <a:ea typeface="Arial Narrow" charset="0"/>
                <a:cs typeface="Arial Narrow" charset="0"/>
              </a:rPr>
              <a:t>AMDP Implementation</a:t>
            </a:r>
          </a:p>
        </p:txBody>
      </p:sp>
      <p:sp>
        <p:nvSpPr>
          <p:cNvPr id="8" name="TextBox 7"/>
          <p:cNvSpPr txBox="1"/>
          <p:nvPr/>
        </p:nvSpPr>
        <p:spPr>
          <a:xfrm>
            <a:off x="861029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00B0F0"/>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chemeClr val="bg1"/>
                </a:solidFill>
                <a:ea typeface="Arial Narrow" charset="0"/>
                <a:cs typeface="Arial Narrow" charset="0"/>
              </a:rPr>
              <a:t>Runs stored SQL-script procedure generated from AMDP on database tables</a:t>
            </a:r>
          </a:p>
        </p:txBody>
      </p:sp>
      <p:sp>
        <p:nvSpPr>
          <p:cNvPr id="9" name="Oval 8"/>
          <p:cNvSpPr/>
          <p:nvPr/>
        </p:nvSpPr>
        <p:spPr bwMode="gray">
          <a:xfrm>
            <a:off x="712782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0" name="Group 9"/>
          <p:cNvGrpSpPr/>
          <p:nvPr/>
        </p:nvGrpSpPr>
        <p:grpSpPr>
          <a:xfrm>
            <a:off x="8615967" y="2802953"/>
            <a:ext cx="2652098" cy="2652098"/>
            <a:chOff x="1754187" y="3734594"/>
            <a:chExt cx="2209800" cy="2209800"/>
          </a:xfrm>
        </p:grpSpPr>
        <p:sp>
          <p:nvSpPr>
            <p:cNvPr id="12" name="Oval 11"/>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3" name="Oval 12"/>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646772"/>
                  </a:solidFill>
                  <a:latin typeface="Arial Narrow" charset="0"/>
                  <a:ea typeface="Arial Narrow" charset="0"/>
                  <a:cs typeface="Arial Narrow" charset="0"/>
                </a:rPr>
                <a:t>SAP HANA Database</a:t>
              </a:r>
            </a:p>
          </p:txBody>
        </p:sp>
      </p:grpSp>
      <p:sp>
        <p:nvSpPr>
          <p:cNvPr id="14" name="Oval 13"/>
          <p:cNvSpPr/>
          <p:nvPr/>
        </p:nvSpPr>
        <p:spPr bwMode="gray">
          <a:xfrm>
            <a:off x="344902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grpSp>
        <p:nvGrpSpPr>
          <p:cNvPr id="15" name="Group 14"/>
          <p:cNvGrpSpPr/>
          <p:nvPr/>
        </p:nvGrpSpPr>
        <p:grpSpPr>
          <a:xfrm>
            <a:off x="1117505" y="3201618"/>
            <a:ext cx="2709707" cy="2709707"/>
            <a:chOff x="1754187" y="3734594"/>
            <a:chExt cx="2209800" cy="2209800"/>
          </a:xfrm>
        </p:grpSpPr>
        <p:sp>
          <p:nvSpPr>
            <p:cNvPr id="16" name="Oval 15"/>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17" name="Oval 16"/>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rgbClr val="DCD472"/>
                  </a:solidFill>
                  <a:latin typeface="Arial Narrow" charset="0"/>
                  <a:ea typeface="Arial Narrow" charset="0"/>
                  <a:cs typeface="Arial Narrow" charset="0"/>
                </a:rPr>
                <a:t>DDL Source</a:t>
              </a:r>
            </a:p>
          </p:txBody>
        </p:sp>
      </p:grpSp>
      <p:grpSp>
        <p:nvGrpSpPr>
          <p:cNvPr id="18" name="Group 17"/>
          <p:cNvGrpSpPr/>
          <p:nvPr/>
        </p:nvGrpSpPr>
        <p:grpSpPr>
          <a:xfrm>
            <a:off x="4829069" y="2235726"/>
            <a:ext cx="2742565" cy="2742565"/>
            <a:chOff x="-227013" y="3985419"/>
            <a:chExt cx="2743200" cy="2743200"/>
          </a:xfrm>
        </p:grpSpPr>
        <p:sp>
          <p:nvSpPr>
            <p:cNvPr id="19" name="Oval 18"/>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1800" kern="0" dirty="0">
                <a:solidFill>
                  <a:srgbClr val="DCD472"/>
                </a:solidFill>
                <a:ea typeface="Arial Unicode MS" pitchFamily="34" charset="-128"/>
                <a:cs typeface="Arial Unicode MS" pitchFamily="34" charset="-128"/>
              </a:endParaRPr>
            </a:p>
          </p:txBody>
        </p:sp>
        <p:sp>
          <p:nvSpPr>
            <p:cNvPr id="20" name="Oval 19"/>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1800" kern="0" dirty="0">
                  <a:solidFill>
                    <a:schemeClr val="bg1"/>
                  </a:solidFill>
                  <a:latin typeface="Arial Narrow" charset="0"/>
                  <a:ea typeface="Arial Narrow" charset="0"/>
                  <a:cs typeface="Arial Narrow" charset="0"/>
                </a:rPr>
                <a:t>ABAP Managed Database Procedure</a:t>
              </a:r>
            </a:p>
          </p:txBody>
        </p:sp>
      </p:grpSp>
      <p:sp>
        <p:nvSpPr>
          <p:cNvPr id="21" name="TextBox 20"/>
          <p:cNvSpPr txBox="1"/>
          <p:nvPr/>
        </p:nvSpPr>
        <p:spPr>
          <a:xfrm>
            <a:off x="529812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403569074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Free Vector | Businessman entrepreneur working at office 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728" y="2838808"/>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Key Feature of Table Function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2"/>
          <p:cNvSpPr txBox="1">
            <a:spLocks/>
          </p:cNvSpPr>
          <p:nvPr/>
        </p:nvSpPr>
        <p:spPr>
          <a:xfrm>
            <a:off x="526805" y="1148896"/>
            <a:ext cx="10856812"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are implemented in HANA SQLScript via AMDP methods</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Signature is defined in DDL source (importing parameters and return columns)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lgn="just">
              <a:buFont typeface="Arial" panose="020B0604020202020204" pitchFamily="34" charset="0"/>
              <a:buChar char="•"/>
            </a:pPr>
            <a:r>
              <a:rPr lang="en-US" sz="1800" kern="0" dirty="0">
                <a:solidFill>
                  <a:schemeClr val="bg1"/>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chemeClr val="bg1"/>
              </a:solidFill>
              <a:ea typeface="Arial Unicode MS" pitchFamily="34" charset="-128"/>
              <a:cs typeface="Arial Unicode MS" pitchFamily="34" charset="-128"/>
            </a:endParaRPr>
          </a:p>
        </p:txBody>
      </p:sp>
      <p:sp>
        <p:nvSpPr>
          <p:cNvPr id="7" name="Rectangle 6"/>
          <p:cNvSpPr/>
          <p:nvPr/>
        </p:nvSpPr>
        <p:spPr>
          <a:xfrm>
            <a:off x="2501800" y="5186910"/>
            <a:ext cx="4128253" cy="707886"/>
          </a:xfrm>
          <a:prstGeom prst="rect">
            <a:avLst/>
          </a:prstGeom>
        </p:spPr>
        <p:txBody>
          <a:bodyPr wrap="square">
            <a:spAutoFit/>
          </a:bodyPr>
          <a:lstStyle/>
          <a:p>
            <a:r>
              <a:rPr lang="en-US" sz="2000" kern="0" dirty="0">
                <a:solidFill>
                  <a:schemeClr val="bg1"/>
                </a:solidFill>
                <a:ea typeface="Arial Unicode MS" pitchFamily="34" charset="-128"/>
                <a:cs typeface="Arial Unicode MS" pitchFamily="34" charset="-128"/>
                <a:sym typeface="Wingdings" panose="05000000000000000000" pitchFamily="2" charset="2"/>
              </a:rPr>
              <a:t>Exercise </a:t>
            </a:r>
            <a:endParaRPr lang="en-US" sz="2000" dirty="0">
              <a:solidFill>
                <a:schemeClr val="bg1"/>
              </a:solidFill>
            </a:endParaRPr>
          </a:p>
          <a:p>
            <a:r>
              <a:rPr lang="en-US" sz="2000" dirty="0">
                <a:solidFill>
                  <a:schemeClr val="bg1"/>
                </a:solidFill>
                <a:hlinkClick r:id="rId4"/>
              </a:rPr>
              <a:t>CDS Table Function Code</a:t>
            </a:r>
            <a:endParaRPr lang="en-US" sz="2000" dirty="0">
              <a:solidFill>
                <a:schemeClr val="bg1"/>
              </a:solidFill>
            </a:endParaRPr>
          </a:p>
        </p:txBody>
      </p:sp>
      <p:cxnSp>
        <p:nvCxnSpPr>
          <p:cNvPr id="9" name="Straight Connector 8">
            <a:extLst>
              <a:ext uri="{FF2B5EF4-FFF2-40B4-BE49-F238E27FC236}">
                <a16:creationId xmlns:a16="http://schemas.microsoft.com/office/drawing/2014/main" xmlns="" id="{A647AA67-6DD7-4570-BBB1-A750F7A29B1E}"/>
              </a:ext>
            </a:extLst>
          </p:cNvPr>
          <p:cNvCxnSpPr/>
          <p:nvPr/>
        </p:nvCxnSpPr>
        <p:spPr>
          <a:xfrm>
            <a:off x="788299" y="4805721"/>
            <a:ext cx="7518399"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2" descr="Man Working On Computer Cartoon Vector Clipart - FriendlyStock | Cartoon  clip art, Computer cartoon,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206" y="5133582"/>
            <a:ext cx="1307306" cy="130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48603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Embedded Analytics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261765" y="1007310"/>
            <a:ext cx="11345016" cy="923330"/>
          </a:xfrm>
          <a:prstGeom prst="rect">
            <a:avLst/>
          </a:prstGeom>
        </p:spPr>
        <p:txBody>
          <a:bodyPr wrap="square">
            <a:spAutoFit/>
          </a:bodyPr>
          <a:lstStyle/>
          <a:p>
            <a:r>
              <a:rPr lang="en-US" sz="1800" dirty="0">
                <a:solidFill>
                  <a:schemeClr val="bg1"/>
                </a:solidFill>
                <a:latin typeface="arial" panose="020B0604020202020204" pitchFamily="34" charset="0"/>
              </a:rPr>
              <a:t>The </a:t>
            </a:r>
            <a:r>
              <a:rPr lang="en-US" sz="1800" b="1" dirty="0">
                <a:solidFill>
                  <a:schemeClr val="bg1"/>
                </a:solidFill>
                <a:latin typeface="arial" panose="020B0604020202020204" pitchFamily="34" charset="0"/>
              </a:rPr>
              <a:t>embedded analytics</a:t>
            </a:r>
            <a:r>
              <a:rPr lang="en-US" sz="1800" dirty="0">
                <a:solidFill>
                  <a:schemeClr val="bg1"/>
                </a:solidFill>
                <a:latin typeface="arial" panose="020B0604020202020204" pitchFamily="34" charset="0"/>
              </a:rPr>
              <a:t> in SAP </a:t>
            </a:r>
            <a:r>
              <a:rPr lang="en-US" sz="1800" b="1" dirty="0">
                <a:solidFill>
                  <a:schemeClr val="bg1"/>
                </a:solidFill>
                <a:latin typeface="arial" panose="020B0604020202020204" pitchFamily="34" charset="0"/>
              </a:rPr>
              <a:t>S</a:t>
            </a:r>
            <a:r>
              <a:rPr lang="en-US" sz="1800" dirty="0">
                <a:solidFill>
                  <a:schemeClr val="bg1"/>
                </a:solidFill>
                <a:latin typeface="arial" panose="020B0604020202020204" pitchFamily="34" charset="0"/>
              </a:rPr>
              <a:t>/</a:t>
            </a:r>
            <a:r>
              <a:rPr lang="en-US" sz="1800" b="1" dirty="0">
                <a:solidFill>
                  <a:schemeClr val="bg1"/>
                </a:solidFill>
                <a:latin typeface="arial" panose="020B0604020202020204" pitchFamily="34" charset="0"/>
              </a:rPr>
              <a:t>4HANA</a:t>
            </a:r>
            <a:r>
              <a:rPr lang="en-US" sz="1800" dirty="0">
                <a:solidFill>
                  <a:schemeClr val="bg1"/>
                </a:solidFill>
                <a:latin typeface="arial" panose="020B0604020202020204" pitchFamily="34" charset="0"/>
              </a:rPr>
              <a:t> provide real-time insights into transactional data. ... With predefined content – visualized in Fiori – the solution offers a kick-start in operational reporting, without the direct need for a separate reporting platform.</a:t>
            </a:r>
            <a:endParaRPr lang="en-US" sz="1800" dirty="0">
              <a:solidFill>
                <a:schemeClr val="bg1"/>
              </a:solidFill>
            </a:endParaRPr>
          </a:p>
        </p:txBody>
      </p:sp>
      <p:pic>
        <p:nvPicPr>
          <p:cNvPr id="7" name="Picture 2" descr="https://blogs.sap.com/wp-content/uploads/2016/05/component_view_9628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49" y="1988525"/>
            <a:ext cx="8002116" cy="447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Query Browser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44558" y="1067596"/>
            <a:ext cx="11264348"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Query Browser</a:t>
            </a:r>
            <a:r>
              <a:rPr lang="en-US" sz="1800" dirty="0">
                <a:solidFill>
                  <a:schemeClr val="bg1"/>
                </a:solidFill>
              </a:rPr>
              <a:t> is an SAP </a:t>
            </a:r>
            <a:r>
              <a:rPr lang="en-US" sz="1800" b="1" dirty="0">
                <a:solidFill>
                  <a:schemeClr val="bg1"/>
                </a:solidFill>
              </a:rPr>
              <a:t>fiori</a:t>
            </a:r>
            <a:r>
              <a:rPr lang="en-US" sz="1800" dirty="0">
                <a:solidFill>
                  <a:schemeClr val="bg1"/>
                </a:solidFill>
              </a:rPr>
              <a:t> application which allows end-user to search for an analytical </a:t>
            </a:r>
            <a:r>
              <a:rPr lang="en-US" sz="1800" b="1" dirty="0">
                <a:solidFill>
                  <a:schemeClr val="bg1"/>
                </a:solidFill>
              </a:rPr>
              <a:t>query</a:t>
            </a:r>
            <a:r>
              <a:rPr lang="en-US" sz="1800" dirty="0">
                <a:solidFill>
                  <a:schemeClr val="bg1"/>
                </a:solidFill>
              </a:rPr>
              <a:t> and perform ad-hoc reporting on it. The </a:t>
            </a:r>
            <a:r>
              <a:rPr lang="en-US" sz="1800" b="1" dirty="0">
                <a:solidFill>
                  <a:schemeClr val="bg1"/>
                </a:solidFill>
              </a:rPr>
              <a:t>Query Browser</a:t>
            </a:r>
            <a:r>
              <a:rPr lang="en-US" sz="1800" dirty="0">
                <a:solidFill>
                  <a:schemeClr val="bg1"/>
                </a:solidFill>
              </a:rPr>
              <a:t> is available as a tile in SAP </a:t>
            </a:r>
            <a:r>
              <a:rPr lang="en-US" sz="1800" b="1" dirty="0">
                <a:solidFill>
                  <a:schemeClr val="bg1"/>
                </a:solidFill>
              </a:rPr>
              <a:t>Fiori</a:t>
            </a:r>
            <a:r>
              <a:rPr lang="en-US" sz="1800" dirty="0">
                <a:solidFill>
                  <a:schemeClr val="bg1"/>
                </a:solidFill>
              </a:rPr>
              <a:t> Launchpad. It displays all the SAP standard analytical </a:t>
            </a:r>
            <a:r>
              <a:rPr lang="en-US" sz="1800" b="1" dirty="0">
                <a:solidFill>
                  <a:schemeClr val="bg1"/>
                </a:solidFill>
              </a:rPr>
              <a:t>queries</a:t>
            </a:r>
            <a:r>
              <a:rPr lang="en-US" sz="1800" dirty="0">
                <a:solidFill>
                  <a:schemeClr val="bg1"/>
                </a:solidFill>
              </a:rPr>
              <a:t> and custom analytical </a:t>
            </a:r>
            <a:r>
              <a:rPr lang="en-US" sz="1800" b="1" dirty="0">
                <a:solidFill>
                  <a:schemeClr val="bg1"/>
                </a:solidFill>
              </a:rPr>
              <a:t>queries</a:t>
            </a:r>
            <a:r>
              <a:rPr lang="en-US" sz="1800" dirty="0">
                <a:solidFill>
                  <a:schemeClr val="bg1"/>
                </a:solidFill>
              </a:rPr>
              <a:t> to which the user has access.</a:t>
            </a:r>
          </a:p>
        </p:txBody>
      </p:sp>
      <p:pic>
        <p:nvPicPr>
          <p:cNvPr id="7" name="Picture 2" descr="Query Browser in S/4 HAN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70" y="2351578"/>
            <a:ext cx="823112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List Page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261764" y="934028"/>
            <a:ext cx="11519419" cy="1477328"/>
          </a:xfrm>
          <a:prstGeom prst="rect">
            <a:avLst/>
          </a:prstGeom>
        </p:spPr>
        <p:txBody>
          <a:bodyPr wrap="square">
            <a:spAutoFit/>
          </a:bodyPr>
          <a:lstStyle/>
          <a:p>
            <a:r>
              <a:rPr lang="en-US" sz="1800" dirty="0">
                <a:solidFill>
                  <a:schemeClr val="bg1"/>
                </a:solidFill>
              </a:rPr>
              <a:t>Analytical List Page (ALP) is an SAP Fiori elements application for detailed analytics</a:t>
            </a:r>
            <a:r>
              <a:rPr lang="en-US" sz="1800" dirty="0" smtClean="0">
                <a:solidFill>
                  <a:schemeClr val="bg1"/>
                </a:solidFill>
              </a:rPr>
              <a:t>.</a:t>
            </a:r>
          </a:p>
          <a:p>
            <a:endParaRPr lang="en-US" sz="1800" dirty="0">
              <a:solidFill>
                <a:schemeClr val="bg1"/>
              </a:solidFill>
            </a:endParaRPr>
          </a:p>
          <a:p>
            <a:r>
              <a:rPr lang="en-US" sz="1800" dirty="0">
                <a:solidFill>
                  <a:schemeClr val="bg1"/>
                </a:solidFill>
              </a:rPr>
              <a:t>ALP lets you analyze data from different perspectives, investigate a root cause, and to act on transactional content. You can identify relevant areas within data sets or significant single instances using data visualization and business intelligence. All this can be done seamlessly within one page.</a:t>
            </a:r>
            <a:endParaRPr lang="en-US" sz="1800" b="0" i="0" dirty="0">
              <a:solidFill>
                <a:schemeClr val="bg1"/>
              </a:solidFill>
              <a:effectLst/>
            </a:endParaRPr>
          </a:p>
        </p:txBody>
      </p:sp>
      <p:pic>
        <p:nvPicPr>
          <p:cNvPr id="7" name="Picture 2" descr="Analytical List Page (SAP Fiori Element)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55" y="2413792"/>
            <a:ext cx="7846476" cy="43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Overview Page ( OVP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381033" y="948329"/>
            <a:ext cx="10962826" cy="923330"/>
          </a:xfrm>
          <a:prstGeom prst="rect">
            <a:avLst/>
          </a:prstGeom>
        </p:spPr>
        <p:txBody>
          <a:bodyPr wrap="square">
            <a:spAutoFit/>
          </a:bodyPr>
          <a:lstStyle/>
          <a:p>
            <a:r>
              <a:rPr lang="en-US" sz="1800" dirty="0">
                <a:solidFill>
                  <a:schemeClr val="bg1"/>
                </a:solidFill>
              </a:rPr>
              <a:t>The </a:t>
            </a:r>
            <a:r>
              <a:rPr lang="en-US" sz="1800" b="1" dirty="0">
                <a:solidFill>
                  <a:schemeClr val="bg1"/>
                </a:solidFill>
              </a:rPr>
              <a:t>overview page</a:t>
            </a:r>
            <a:r>
              <a:rPr lang="en-US" sz="1800" dirty="0">
                <a:solidFill>
                  <a:schemeClr val="bg1"/>
                </a:solidFill>
              </a:rPr>
              <a:t> (OVP) is a data-driven SAP Fiori app type and floorplan that provides all the information a user needs in a single </a:t>
            </a:r>
            <a:r>
              <a:rPr lang="en-US" sz="1800" b="1" dirty="0">
                <a:solidFill>
                  <a:schemeClr val="bg1"/>
                </a:solidFill>
              </a:rPr>
              <a:t>page</a:t>
            </a:r>
            <a:r>
              <a:rPr lang="en-US" sz="1800" dirty="0">
                <a:solidFill>
                  <a:schemeClr val="bg1"/>
                </a:solidFill>
              </a:rPr>
              <a:t>, based on the user's specific domain or role. It allows the user to focus on the most important tasks, and view, filter, and react to information quickly</a:t>
            </a:r>
          </a:p>
        </p:txBody>
      </p:sp>
      <p:pic>
        <p:nvPicPr>
          <p:cNvPr id="7" name="Picture 2" descr="Overview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3" y="2113747"/>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86275510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14</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650533" y="899720"/>
            <a:ext cx="7964159" cy="2308324"/>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Making CDS DCL ( Authorization and Secure Programming ) </a:t>
            </a:r>
          </a:p>
          <a:p>
            <a:pPr marL="285750" lvl="0" indent="-285750">
              <a:buFont typeface="Arial" panose="020B0604020202020204" pitchFamily="34" charset="0"/>
              <a:buChar char="•"/>
            </a:pPr>
            <a:r>
              <a:rPr lang="en-US" sz="1800" dirty="0">
                <a:solidFill>
                  <a:schemeClr val="bg1"/>
                </a:solidFill>
              </a:rPr>
              <a:t>Understanding CDS </a:t>
            </a:r>
            <a:r>
              <a:rPr lang="en-US" sz="1800" dirty="0" smtClean="0">
                <a:solidFill>
                  <a:schemeClr val="bg1"/>
                </a:solidFill>
              </a:rPr>
              <a:t>Security</a:t>
            </a:r>
            <a:endParaRPr lang="en-US" sz="1800" dirty="0" smtClean="0">
              <a:solidFill>
                <a:schemeClr val="bg1"/>
              </a:solidFill>
            </a:endParaRPr>
          </a:p>
          <a:p>
            <a:pPr marL="285750" indent="-285750">
              <a:buFont typeface="Arial" panose="020B0604020202020204" pitchFamily="34" charset="0"/>
              <a:buChar char="•"/>
            </a:pPr>
            <a:r>
              <a:rPr lang="en-US" sz="1800" dirty="0" smtClean="0">
                <a:solidFill>
                  <a:schemeClr val="bg1"/>
                </a:solidFill>
              </a:rPr>
              <a:t>Define CDS </a:t>
            </a:r>
            <a:r>
              <a:rPr lang="en-US" sz="1800" dirty="0">
                <a:solidFill>
                  <a:schemeClr val="bg1"/>
                </a:solidFill>
              </a:rPr>
              <a:t>Table </a:t>
            </a:r>
            <a:r>
              <a:rPr lang="en-US" sz="1800" dirty="0" smtClean="0">
                <a:solidFill>
                  <a:schemeClr val="bg1"/>
                </a:solidFill>
              </a:rPr>
              <a:t>Functions</a:t>
            </a:r>
          </a:p>
          <a:p>
            <a:pPr marL="285750" indent="-285750">
              <a:buFont typeface="Arial" panose="020B0604020202020204" pitchFamily="34" charset="0"/>
              <a:buChar char="•"/>
            </a:pPr>
            <a:r>
              <a:rPr lang="en-US" sz="1800" dirty="0" smtClean="0">
                <a:solidFill>
                  <a:schemeClr val="bg1"/>
                </a:solidFill>
              </a:rPr>
              <a:t>Implementation of CDS Table Function</a:t>
            </a:r>
          </a:p>
          <a:p>
            <a:pPr marL="285750" lvl="0" indent="-285750">
              <a:buFont typeface="Arial" panose="020B0604020202020204" pitchFamily="34" charset="0"/>
              <a:buChar char="•"/>
            </a:pPr>
            <a:r>
              <a:rPr lang="en-US" sz="1800" dirty="0">
                <a:solidFill>
                  <a:schemeClr val="bg1"/>
                </a:solidFill>
              </a:rPr>
              <a:t>S</a:t>
            </a:r>
            <a:r>
              <a:rPr lang="en-US" sz="1800" dirty="0" smtClean="0">
                <a:solidFill>
                  <a:schemeClr val="bg1"/>
                </a:solidFill>
              </a:rPr>
              <a:t>/4HANA  </a:t>
            </a:r>
            <a:r>
              <a:rPr lang="en-US" sz="1800" dirty="0">
                <a:solidFill>
                  <a:schemeClr val="bg1"/>
                </a:solidFill>
              </a:rPr>
              <a:t>Embedded Analytics</a:t>
            </a:r>
          </a:p>
          <a:p>
            <a:pPr marL="895243" lvl="1" indent="-285750">
              <a:buFont typeface="Wingdings" panose="05000000000000000000" pitchFamily="2" charset="2"/>
              <a:buChar char="Ø"/>
            </a:pPr>
            <a:r>
              <a:rPr lang="en-US" sz="1800" dirty="0">
                <a:solidFill>
                  <a:schemeClr val="bg1"/>
                </a:solidFill>
              </a:rPr>
              <a:t>Query Browser</a:t>
            </a:r>
          </a:p>
          <a:p>
            <a:pPr marL="895243" lvl="1" indent="-285750">
              <a:buFont typeface="Wingdings" panose="05000000000000000000" pitchFamily="2" charset="2"/>
              <a:buChar char="Ø"/>
            </a:pPr>
            <a:r>
              <a:rPr lang="en-US" sz="1800" dirty="0">
                <a:solidFill>
                  <a:schemeClr val="bg1"/>
                </a:solidFill>
              </a:rPr>
              <a:t>ALP (Analytic List Page )</a:t>
            </a:r>
          </a:p>
          <a:p>
            <a:pPr marL="895243" lvl="1" indent="-285750">
              <a:buFont typeface="Wingdings" panose="05000000000000000000" pitchFamily="2" charset="2"/>
              <a:buChar char="Ø"/>
            </a:pPr>
            <a:r>
              <a:rPr lang="en-US" sz="1800" dirty="0">
                <a:solidFill>
                  <a:schemeClr val="bg1"/>
                </a:solidFill>
              </a:rPr>
              <a:t>OVP (Overview Page </a:t>
            </a:r>
            <a:r>
              <a:rPr lang="en-US" sz="1800" dirty="0" smtClean="0">
                <a:solidFill>
                  <a:schemeClr val="bg1"/>
                </a:solidFill>
              </a:rPr>
              <a:t>)</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3" indent="-285693"/>
            <a:endParaRPr lang="en-US" dirty="0">
              <a:solidFill>
                <a:srgbClr val="000000"/>
              </a:solidFill>
              <a:cs typeface="Arial"/>
            </a:endParaRP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Data Control Language ( DCL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261765" y="1048668"/>
            <a:ext cx="4824535" cy="2308324"/>
          </a:xfrm>
          <a:prstGeom prst="rect">
            <a:avLst/>
          </a:prstGeom>
        </p:spPr>
        <p:txBody>
          <a:bodyPr wrap="square">
            <a:spAutoFit/>
          </a:bodyPr>
          <a:lstStyle/>
          <a:p>
            <a:pPr marL="285750" indent="-285750" algn="just">
              <a:buFont typeface="Arial" panose="020B0604020202020204" pitchFamily="34" charset="0"/>
              <a:buChar char="•"/>
            </a:pPr>
            <a:r>
              <a:rPr lang="en-US" sz="1800" dirty="0">
                <a:solidFill>
                  <a:schemeClr val="bg1"/>
                </a:solidFill>
                <a:cs typeface="Optima"/>
              </a:rPr>
              <a:t>Declarative</a:t>
            </a:r>
            <a:r>
              <a:rPr lang="en-US" sz="1800" dirty="0">
                <a:solidFill>
                  <a:schemeClr val="bg1"/>
                </a:solidFill>
                <a:cs typeface="Arial"/>
              </a:rPr>
              <a:t> </a:t>
            </a:r>
            <a:r>
              <a:rPr lang="en-US" sz="1800" dirty="0">
                <a:solidFill>
                  <a:schemeClr val="bg1"/>
                </a:solidFill>
                <a:cs typeface="Optima"/>
              </a:rPr>
              <a:t>approach instead of coded</a:t>
            </a:r>
          </a:p>
          <a:p>
            <a:pPr marL="285750" indent="-285750" algn="just">
              <a:buFont typeface="Arial" panose="020B0604020202020204" pitchFamily="34" charset="0"/>
              <a:buChar char="•"/>
            </a:pPr>
            <a:r>
              <a:rPr lang="en-US" sz="1800" dirty="0">
                <a:solidFill>
                  <a:schemeClr val="bg1"/>
                </a:solidFill>
                <a:cs typeface="Optima"/>
              </a:rPr>
              <a:t>Based on CDS modeling objects and therefore part of the data-model</a:t>
            </a:r>
          </a:p>
          <a:p>
            <a:pPr marL="285750" indent="-285750" algn="just">
              <a:buFont typeface="Arial" panose="020B0604020202020204" pitchFamily="34" charset="0"/>
              <a:buChar char="•"/>
            </a:pPr>
            <a:r>
              <a:rPr lang="en-US" sz="1800" dirty="0">
                <a:solidFill>
                  <a:schemeClr val="bg1"/>
                </a:solidFill>
                <a:cs typeface="Arial"/>
              </a:rPr>
              <a:t>Authorizations are also pushed down to DB by extending the Open SQL SELECT statement</a:t>
            </a:r>
          </a:p>
          <a:p>
            <a:pPr marL="285750" indent="-285750" algn="just">
              <a:buFont typeface="Arial" panose="020B0604020202020204" pitchFamily="34" charset="0"/>
              <a:buChar char="•"/>
            </a:pPr>
            <a:r>
              <a:rPr lang="en-US" sz="1800" dirty="0">
                <a:solidFill>
                  <a:schemeClr val="bg1"/>
                </a:solidFill>
                <a:cs typeface="Arial"/>
              </a:rPr>
              <a:t>Authorizations are only defined once and automatically (re-) used everywhere</a:t>
            </a:r>
          </a:p>
          <a:p>
            <a:pPr algn="just"/>
            <a:endParaRPr lang="en-US" sz="1800" b="0" i="0" dirty="0">
              <a:solidFill>
                <a:schemeClr val="bg1"/>
              </a:solidFill>
              <a:effectLst/>
            </a:endParaRPr>
          </a:p>
        </p:txBody>
      </p:sp>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bg1"/>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2" name="Rectangle 11"/>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3" name="Rectangle 12"/>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4" name="Straight Connector 13"/>
          <p:cNvCxnSpPr>
            <a:endCxn id="17"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endCxn id="12"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cxnSpLocks/>
            <a:stCxn id="10" idx="2"/>
            <a:endCxn id="12"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8" name="Straight Connector 17"/>
          <p:cNvCxnSpPr>
            <a:cxnSpLocks/>
            <a:stCxn id="12"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20" name="Rectangle 19"/>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1" name="Rectangle 20"/>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2" name="Straight Connector 21"/>
          <p:cNvCxnSpPr>
            <a:stCxn id="20" idx="2"/>
            <a:endCxn id="24"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5" name="Straight Connector 24"/>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7" name="Rounded Rectangle 26"/>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8" name="Elbow Connector 27"/>
          <p:cNvCxnSpPr>
            <a:stCxn id="27" idx="0"/>
            <a:endCxn id="24"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30" name="Rectangle 29"/>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Tree>
    <p:extLst>
      <p:ext uri="{BB962C8B-B14F-4D97-AF65-F5344CB8AC3E}">
        <p14:creationId xmlns:p14="http://schemas.microsoft.com/office/powerpoint/2010/main" val="2889292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Authorizations for CDS Views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2792971" y="3984276"/>
            <a:ext cx="1079750" cy="1079750"/>
          </a:xfrm>
          <a:prstGeom prst="rect">
            <a:avLst/>
          </a:prstGeom>
        </p:spPr>
      </p:pic>
      <p:sp>
        <p:nvSpPr>
          <p:cNvPr id="7" name="Rectangle 6"/>
          <p:cNvSpPr/>
          <p:nvPr/>
        </p:nvSpPr>
        <p:spPr>
          <a:xfrm>
            <a:off x="3932423" y="4365746"/>
            <a:ext cx="6677011" cy="646181"/>
          </a:xfrm>
          <a:prstGeom prst="rect">
            <a:avLst/>
          </a:prstGeom>
        </p:spPr>
        <p:txBody>
          <a:bodyPr wrap="square">
            <a:spAutoFit/>
          </a:bodyPr>
          <a:lstStyle/>
          <a:p>
            <a:r>
              <a:rPr lang="de-DE" sz="1800" dirty="0" err="1">
                <a:solidFill>
                  <a:schemeClr val="bg1"/>
                </a:solidFill>
              </a:rPr>
              <a:t>Authorization</a:t>
            </a:r>
            <a:r>
              <a:rPr lang="de-DE" sz="1800" dirty="0">
                <a:solidFill>
                  <a:schemeClr val="bg1"/>
                </a:solidFill>
              </a:rPr>
              <a:t> </a:t>
            </a:r>
            <a:r>
              <a:rPr lang="de-DE" sz="1800" dirty="0" err="1">
                <a:solidFill>
                  <a:schemeClr val="bg1"/>
                </a:solidFill>
              </a:rPr>
              <a:t>enforcements</a:t>
            </a:r>
            <a:r>
              <a:rPr lang="de-DE" sz="1800" dirty="0">
                <a:solidFill>
                  <a:schemeClr val="bg1"/>
                </a:solidFill>
              </a:rPr>
              <a:t> </a:t>
            </a:r>
            <a:r>
              <a:rPr lang="de-DE" sz="1800" dirty="0" err="1">
                <a:solidFill>
                  <a:schemeClr val="bg1"/>
                </a:solidFill>
              </a:rPr>
              <a:t>of</a:t>
            </a:r>
            <a:r>
              <a:rPr lang="de-DE" sz="1800" dirty="0">
                <a:solidFill>
                  <a:schemeClr val="bg1"/>
                </a:solidFill>
              </a:rPr>
              <a:t> DCLs </a:t>
            </a:r>
            <a:r>
              <a:rPr lang="de-DE" sz="1800" dirty="0" err="1">
                <a:solidFill>
                  <a:schemeClr val="bg1"/>
                </a:solidFill>
              </a:rPr>
              <a:t>are</a:t>
            </a:r>
            <a:r>
              <a:rPr lang="de-DE" sz="1800" dirty="0">
                <a:solidFill>
                  <a:schemeClr val="bg1"/>
                </a:solidFill>
              </a:rPr>
              <a:t> </a:t>
            </a:r>
            <a:r>
              <a:rPr lang="de-DE" sz="1800" b="1" dirty="0" err="1">
                <a:solidFill>
                  <a:schemeClr val="bg1"/>
                </a:solidFill>
              </a:rPr>
              <a:t>injected</a:t>
            </a:r>
            <a:r>
              <a:rPr lang="de-DE" sz="1800" b="1" dirty="0">
                <a:solidFill>
                  <a:schemeClr val="bg1"/>
                </a:solidFill>
              </a:rPr>
              <a:t> </a:t>
            </a:r>
            <a:r>
              <a:rPr lang="de-DE" sz="1800" b="1" dirty="0" err="1">
                <a:solidFill>
                  <a:schemeClr val="bg1"/>
                </a:solidFill>
              </a:rPr>
              <a:t>as</a:t>
            </a:r>
            <a:r>
              <a:rPr lang="de-DE" sz="1800" b="1" dirty="0">
                <a:solidFill>
                  <a:schemeClr val="bg1"/>
                </a:solidFill>
              </a:rPr>
              <a:t> additional </a:t>
            </a:r>
            <a:r>
              <a:rPr lang="de-DE" sz="1800" b="1" dirty="0" err="1">
                <a:solidFill>
                  <a:schemeClr val="bg1"/>
                </a:solidFill>
              </a:rPr>
              <a:t>filter</a:t>
            </a:r>
            <a:r>
              <a:rPr lang="de-DE" sz="1800" b="1" dirty="0">
                <a:solidFill>
                  <a:schemeClr val="bg1"/>
                </a:solidFill>
              </a:rPr>
              <a:t> </a:t>
            </a:r>
            <a:r>
              <a:rPr lang="de-DE" sz="1800" dirty="0" err="1">
                <a:solidFill>
                  <a:schemeClr val="bg1"/>
                </a:solidFill>
              </a:rPr>
              <a:t>criteria</a:t>
            </a:r>
            <a:r>
              <a:rPr lang="de-DE" sz="1800" dirty="0">
                <a:solidFill>
                  <a:schemeClr val="bg1"/>
                </a:solidFill>
              </a:rPr>
              <a:t>.</a:t>
            </a:r>
          </a:p>
        </p:txBody>
      </p:sp>
      <p:pic>
        <p:nvPicPr>
          <p:cNvPr id="8" name="Picture 7"/>
          <p:cNvPicPr>
            <a:picLocks noChangeAspect="1"/>
          </p:cNvPicPr>
          <p:nvPr/>
        </p:nvPicPr>
        <p:blipFill>
          <a:blip r:embed="rId4"/>
          <a:stretch>
            <a:fillRect/>
          </a:stretch>
        </p:blipFill>
        <p:spPr>
          <a:xfrm>
            <a:off x="2735507" y="2129757"/>
            <a:ext cx="1079750" cy="1079750"/>
          </a:xfrm>
          <a:prstGeom prst="rect">
            <a:avLst/>
          </a:prstGeom>
        </p:spPr>
      </p:pic>
      <p:sp>
        <p:nvSpPr>
          <p:cNvPr id="9" name="Rectangle 8"/>
          <p:cNvSpPr/>
          <p:nvPr/>
        </p:nvSpPr>
        <p:spPr>
          <a:xfrm>
            <a:off x="3815257" y="2296745"/>
            <a:ext cx="6794175" cy="646181"/>
          </a:xfrm>
          <a:prstGeom prst="rect">
            <a:avLst/>
          </a:prstGeom>
        </p:spPr>
        <p:txBody>
          <a:bodyPr wrap="square">
            <a:spAutoFit/>
          </a:bodyPr>
          <a:lstStyle/>
          <a:p>
            <a:r>
              <a:rPr lang="de-DE" sz="1800" b="1" dirty="0">
                <a:solidFill>
                  <a:schemeClr val="bg1"/>
                </a:solidFill>
              </a:rPr>
              <a:t>Access </a:t>
            </a:r>
            <a:r>
              <a:rPr lang="de-DE" sz="1800" b="1" dirty="0" err="1">
                <a:solidFill>
                  <a:schemeClr val="bg1"/>
                </a:solidFill>
              </a:rPr>
              <a:t>restrictions</a:t>
            </a:r>
            <a:r>
              <a:rPr lang="de-DE" sz="1800" b="1" dirty="0">
                <a:solidFill>
                  <a:schemeClr val="bg1"/>
                </a:solidFill>
              </a:rPr>
              <a:t> </a:t>
            </a:r>
            <a:r>
              <a:rPr lang="de-DE" sz="1800" dirty="0">
                <a:solidFill>
                  <a:schemeClr val="bg1"/>
                </a:solidFill>
              </a:rPr>
              <a:t>on </a:t>
            </a:r>
            <a:r>
              <a:rPr lang="de-DE" sz="1800" dirty="0" err="1">
                <a:solidFill>
                  <a:schemeClr val="bg1"/>
                </a:solidFill>
              </a:rPr>
              <a:t>record</a:t>
            </a:r>
            <a:r>
              <a:rPr lang="de-DE" sz="1800" dirty="0">
                <a:solidFill>
                  <a:schemeClr val="bg1"/>
                </a:solidFill>
              </a:rPr>
              <a:t> </a:t>
            </a:r>
            <a:r>
              <a:rPr lang="de-DE" sz="1800" dirty="0" err="1">
                <a:solidFill>
                  <a:schemeClr val="bg1"/>
                </a:solidFill>
              </a:rPr>
              <a:t>level</a:t>
            </a:r>
            <a:r>
              <a:rPr lang="de-DE" sz="1800" dirty="0">
                <a:solidFill>
                  <a:schemeClr val="bg1"/>
                </a:solidFill>
              </a:rPr>
              <a:t> </a:t>
            </a:r>
            <a:r>
              <a:rPr lang="de-DE" sz="1800" dirty="0" err="1">
                <a:solidFill>
                  <a:schemeClr val="bg1"/>
                </a:solidFill>
              </a:rPr>
              <a:t>are</a:t>
            </a:r>
            <a:r>
              <a:rPr lang="de-DE" sz="1800" dirty="0">
                <a:solidFill>
                  <a:schemeClr val="bg1"/>
                </a:solidFill>
              </a:rPr>
              <a:t> </a:t>
            </a:r>
            <a:r>
              <a:rPr lang="de-DE" sz="1800" b="1" dirty="0" err="1">
                <a:solidFill>
                  <a:schemeClr val="bg1"/>
                </a:solidFill>
              </a:rPr>
              <a:t>expressed</a:t>
            </a:r>
            <a:r>
              <a:rPr lang="de-DE" sz="1800" b="1" dirty="0">
                <a:solidFill>
                  <a:schemeClr val="bg1"/>
                </a:solidFill>
              </a:rPr>
              <a:t> </a:t>
            </a:r>
            <a:r>
              <a:rPr lang="de-DE" sz="1800" b="1" dirty="0" err="1">
                <a:solidFill>
                  <a:schemeClr val="bg1"/>
                </a:solidFill>
              </a:rPr>
              <a:t>by</a:t>
            </a:r>
            <a:r>
              <a:rPr lang="de-DE" sz="1800" b="1" dirty="0">
                <a:solidFill>
                  <a:schemeClr val="bg1"/>
                </a:solidFill>
              </a:rPr>
              <a:t> </a:t>
            </a:r>
            <a:r>
              <a:rPr lang="de-DE" sz="1800" b="1" dirty="0" err="1">
                <a:solidFill>
                  <a:schemeClr val="bg1"/>
                </a:solidFill>
              </a:rPr>
              <a:t>roles</a:t>
            </a:r>
            <a:r>
              <a:rPr lang="de-DE" sz="1800" dirty="0">
                <a:solidFill>
                  <a:schemeClr val="bg1"/>
                </a:solidFill>
              </a:rPr>
              <a:t> in </a:t>
            </a:r>
            <a:r>
              <a:rPr lang="de-DE" sz="1800" dirty="0" err="1">
                <a:solidFill>
                  <a:schemeClr val="bg1"/>
                </a:solidFill>
              </a:rPr>
              <a:t>the</a:t>
            </a:r>
            <a:r>
              <a:rPr lang="de-DE" sz="1800" dirty="0">
                <a:solidFill>
                  <a:schemeClr val="bg1"/>
                </a:solidFill>
              </a:rPr>
              <a:t> Data Control Language (DCL).</a:t>
            </a:r>
          </a:p>
        </p:txBody>
      </p:sp>
      <p:sp>
        <p:nvSpPr>
          <p:cNvPr id="10" name="Rectangle 9"/>
          <p:cNvSpPr/>
          <p:nvPr/>
        </p:nvSpPr>
        <p:spPr>
          <a:xfrm>
            <a:off x="1324078" y="3209509"/>
            <a:ext cx="8090888" cy="646181"/>
          </a:xfrm>
          <a:prstGeom prst="rect">
            <a:avLst/>
          </a:prstGeom>
        </p:spPr>
        <p:txBody>
          <a:bodyPr wrap="square">
            <a:spAutoFit/>
          </a:bodyPr>
          <a:lstStyle/>
          <a:p>
            <a:r>
              <a:rPr lang="de-DE" sz="1800" dirty="0" err="1">
                <a:solidFill>
                  <a:schemeClr val="bg1"/>
                </a:solidFill>
              </a:rPr>
              <a:t>Authorization</a:t>
            </a:r>
            <a:r>
              <a:rPr lang="de-DE" sz="1800" dirty="0">
                <a:solidFill>
                  <a:schemeClr val="bg1"/>
                </a:solidFill>
              </a:rPr>
              <a:t> </a:t>
            </a:r>
            <a:r>
              <a:rPr lang="de-DE" sz="1800" dirty="0" err="1">
                <a:solidFill>
                  <a:schemeClr val="bg1"/>
                </a:solidFill>
              </a:rPr>
              <a:t>enforcements</a:t>
            </a:r>
            <a:r>
              <a:rPr lang="de-DE" sz="1800" dirty="0">
                <a:solidFill>
                  <a:schemeClr val="bg1"/>
                </a:solidFill>
              </a:rPr>
              <a:t> </a:t>
            </a:r>
            <a:r>
              <a:rPr lang="de-DE" sz="1800" dirty="0" err="1">
                <a:solidFill>
                  <a:schemeClr val="bg1"/>
                </a:solidFill>
              </a:rPr>
              <a:t>of</a:t>
            </a:r>
            <a:r>
              <a:rPr lang="de-DE" sz="1800" dirty="0">
                <a:solidFill>
                  <a:schemeClr val="bg1"/>
                </a:solidFill>
              </a:rPr>
              <a:t> DCLs </a:t>
            </a:r>
            <a:r>
              <a:rPr lang="de-DE" sz="1800" dirty="0" err="1">
                <a:solidFill>
                  <a:schemeClr val="bg1"/>
                </a:solidFill>
              </a:rPr>
              <a:t>are</a:t>
            </a:r>
            <a:r>
              <a:rPr lang="de-DE" sz="1800" dirty="0">
                <a:solidFill>
                  <a:schemeClr val="bg1"/>
                </a:solidFill>
              </a:rPr>
              <a:t> </a:t>
            </a:r>
            <a:r>
              <a:rPr lang="de-DE" sz="1800" b="1" dirty="0" err="1">
                <a:solidFill>
                  <a:schemeClr val="bg1"/>
                </a:solidFill>
              </a:rPr>
              <a:t>automatically</a:t>
            </a:r>
            <a:r>
              <a:rPr lang="de-DE" sz="1800" b="1" dirty="0">
                <a:solidFill>
                  <a:schemeClr val="bg1"/>
                </a:solidFill>
              </a:rPr>
              <a:t> </a:t>
            </a:r>
            <a:r>
              <a:rPr lang="de-DE" sz="1800" b="1" dirty="0" err="1">
                <a:solidFill>
                  <a:schemeClr val="bg1"/>
                </a:solidFill>
              </a:rPr>
              <a:t>applied</a:t>
            </a:r>
            <a:r>
              <a:rPr lang="de-DE" sz="1800" b="1" dirty="0">
                <a:solidFill>
                  <a:schemeClr val="bg1"/>
                </a:solidFill>
              </a:rPr>
              <a:t> </a:t>
            </a:r>
            <a:r>
              <a:rPr lang="de-DE" sz="1800" b="1" dirty="0" err="1">
                <a:solidFill>
                  <a:schemeClr val="bg1"/>
                </a:solidFill>
              </a:rPr>
              <a:t>for</a:t>
            </a:r>
            <a:r>
              <a:rPr lang="de-DE" sz="1800" b="1" dirty="0">
                <a:solidFill>
                  <a:schemeClr val="bg1"/>
                </a:solidFill>
              </a:rPr>
              <a:t> </a:t>
            </a:r>
            <a:r>
              <a:rPr lang="de-DE" sz="1800" b="1" dirty="0" err="1">
                <a:solidFill>
                  <a:schemeClr val="bg1"/>
                </a:solidFill>
              </a:rPr>
              <a:t>direct</a:t>
            </a:r>
            <a:r>
              <a:rPr lang="de-DE" sz="1800" b="1" dirty="0">
                <a:solidFill>
                  <a:schemeClr val="bg1"/>
                </a:solidFill>
              </a:rPr>
              <a:t> ABAP SQL </a:t>
            </a:r>
            <a:r>
              <a:rPr lang="de-DE" sz="1800" b="1" dirty="0" err="1">
                <a:solidFill>
                  <a:schemeClr val="bg1"/>
                </a:solidFill>
              </a:rPr>
              <a:t>selects</a:t>
            </a:r>
            <a:r>
              <a:rPr lang="de-DE" sz="1800" dirty="0">
                <a:solidFill>
                  <a:schemeClr val="bg1"/>
                </a:solidFill>
              </a:rPr>
              <a:t> on </a:t>
            </a:r>
            <a:r>
              <a:rPr lang="de-DE" sz="1800" dirty="0" err="1">
                <a:solidFill>
                  <a:schemeClr val="bg1"/>
                </a:solidFill>
              </a:rPr>
              <a:t>their</a:t>
            </a:r>
            <a:r>
              <a:rPr lang="de-DE" sz="1800" dirty="0">
                <a:solidFill>
                  <a:schemeClr val="bg1"/>
                </a:solidFill>
              </a:rPr>
              <a:t> </a:t>
            </a:r>
            <a:r>
              <a:rPr lang="de-DE" sz="1800" dirty="0" err="1">
                <a:solidFill>
                  <a:schemeClr val="bg1"/>
                </a:solidFill>
              </a:rPr>
              <a:t>protected</a:t>
            </a:r>
            <a:r>
              <a:rPr lang="de-DE" sz="1800" dirty="0">
                <a:solidFill>
                  <a:schemeClr val="bg1"/>
                </a:solidFill>
              </a:rPr>
              <a:t> CDS </a:t>
            </a:r>
            <a:r>
              <a:rPr lang="de-DE" sz="1800" dirty="0" err="1">
                <a:solidFill>
                  <a:schemeClr val="bg1"/>
                </a:solidFill>
              </a:rPr>
              <a:t>views</a:t>
            </a:r>
            <a:r>
              <a:rPr lang="de-DE" sz="1800" dirty="0">
                <a:solidFill>
                  <a:schemeClr val="bg1"/>
                </a:solidFill>
              </a:rPr>
              <a:t>.</a:t>
            </a:r>
          </a:p>
        </p:txBody>
      </p:sp>
      <p:pic>
        <p:nvPicPr>
          <p:cNvPr id="12" name="Picture 11"/>
          <p:cNvPicPr>
            <a:picLocks noChangeAspect="1"/>
          </p:cNvPicPr>
          <p:nvPr/>
        </p:nvPicPr>
        <p:blipFill>
          <a:blip r:embed="rId5"/>
          <a:stretch>
            <a:fillRect/>
          </a:stretch>
        </p:blipFill>
        <p:spPr>
          <a:xfrm>
            <a:off x="322944" y="1207096"/>
            <a:ext cx="1079750" cy="1079750"/>
          </a:xfrm>
          <a:prstGeom prst="rect">
            <a:avLst/>
          </a:prstGeom>
        </p:spPr>
      </p:pic>
      <p:sp>
        <p:nvSpPr>
          <p:cNvPr id="13" name="Rectangle 12"/>
          <p:cNvSpPr/>
          <p:nvPr/>
        </p:nvSpPr>
        <p:spPr>
          <a:xfrm>
            <a:off x="1324077" y="1465763"/>
            <a:ext cx="7054804" cy="646181"/>
          </a:xfrm>
          <a:prstGeom prst="rect">
            <a:avLst/>
          </a:prstGeom>
        </p:spPr>
        <p:txBody>
          <a:bodyPr wrap="square">
            <a:spAutoFit/>
          </a:bodyPr>
          <a:lstStyle/>
          <a:p>
            <a:r>
              <a:rPr lang="de-DE" sz="1800" dirty="0">
                <a:solidFill>
                  <a:schemeClr val="bg1"/>
                </a:solidFill>
              </a:rPr>
              <a:t>All CDS </a:t>
            </a:r>
            <a:r>
              <a:rPr lang="de-DE" sz="1800" dirty="0" err="1">
                <a:solidFill>
                  <a:schemeClr val="bg1"/>
                </a:solidFill>
              </a:rPr>
              <a:t>views</a:t>
            </a:r>
            <a:r>
              <a:rPr lang="de-DE" sz="1800" dirty="0">
                <a:solidFill>
                  <a:schemeClr val="bg1"/>
                </a:solidFill>
              </a:rPr>
              <a:t> </a:t>
            </a:r>
            <a:r>
              <a:rPr lang="de-DE" sz="1800" dirty="0" err="1">
                <a:solidFill>
                  <a:schemeClr val="bg1"/>
                </a:solidFill>
              </a:rPr>
              <a:t>which</a:t>
            </a:r>
            <a:r>
              <a:rPr lang="de-DE" sz="1800" dirty="0">
                <a:solidFill>
                  <a:schemeClr val="bg1"/>
                </a:solidFill>
              </a:rPr>
              <a:t> </a:t>
            </a:r>
            <a:r>
              <a:rPr lang="de-DE" sz="1800" dirty="0" err="1">
                <a:solidFill>
                  <a:schemeClr val="bg1"/>
                </a:solidFill>
              </a:rPr>
              <a:t>expose</a:t>
            </a:r>
            <a:r>
              <a:rPr lang="de-DE" sz="1800" dirty="0">
                <a:solidFill>
                  <a:schemeClr val="bg1"/>
                </a:solidFill>
              </a:rPr>
              <a:t> </a:t>
            </a:r>
            <a:r>
              <a:rPr lang="de-DE" sz="1800" b="1" dirty="0">
                <a:solidFill>
                  <a:schemeClr val="bg1"/>
                </a:solidFill>
              </a:rPr>
              <a:t>sensitive </a:t>
            </a:r>
            <a:r>
              <a:rPr lang="de-DE" sz="1800" b="1" dirty="0" err="1">
                <a:solidFill>
                  <a:schemeClr val="bg1"/>
                </a:solidFill>
              </a:rPr>
              <a:t>or</a:t>
            </a:r>
            <a:r>
              <a:rPr lang="de-DE" sz="1800" b="1" dirty="0">
                <a:solidFill>
                  <a:schemeClr val="bg1"/>
                </a:solidFill>
              </a:rPr>
              <a:t> </a:t>
            </a:r>
            <a:r>
              <a:rPr lang="de-DE" sz="1800" b="1" dirty="0" err="1">
                <a:solidFill>
                  <a:schemeClr val="bg1"/>
                </a:solidFill>
              </a:rPr>
              <a:t>data</a:t>
            </a:r>
            <a:r>
              <a:rPr lang="de-DE" sz="1800" b="1" dirty="0">
                <a:solidFill>
                  <a:schemeClr val="bg1"/>
                </a:solidFill>
              </a:rPr>
              <a:t> </a:t>
            </a:r>
            <a:r>
              <a:rPr lang="de-DE" sz="1800" b="1" dirty="0" err="1">
                <a:solidFill>
                  <a:schemeClr val="bg1"/>
                </a:solidFill>
              </a:rPr>
              <a:t>privacy</a:t>
            </a:r>
            <a:r>
              <a:rPr lang="de-DE" sz="1800" b="1" dirty="0">
                <a:solidFill>
                  <a:schemeClr val="bg1"/>
                </a:solidFill>
              </a:rPr>
              <a:t> </a:t>
            </a:r>
            <a:r>
              <a:rPr lang="de-DE" sz="1800" b="1" dirty="0" err="1">
                <a:solidFill>
                  <a:schemeClr val="bg1"/>
                </a:solidFill>
              </a:rPr>
              <a:t>and</a:t>
            </a:r>
            <a:r>
              <a:rPr lang="de-DE" sz="1800" b="1" dirty="0">
                <a:solidFill>
                  <a:schemeClr val="bg1"/>
                </a:solidFill>
              </a:rPr>
              <a:t> </a:t>
            </a:r>
            <a:r>
              <a:rPr lang="de-DE" sz="1800" b="1" dirty="0" err="1">
                <a:solidFill>
                  <a:schemeClr val="bg1"/>
                </a:solidFill>
              </a:rPr>
              <a:t>protection</a:t>
            </a:r>
            <a:r>
              <a:rPr lang="de-DE" sz="1800" b="1" dirty="0">
                <a:solidFill>
                  <a:schemeClr val="bg1"/>
                </a:solidFill>
              </a:rPr>
              <a:t> relevant </a:t>
            </a:r>
            <a:r>
              <a:rPr lang="de-DE" sz="1800" b="1" dirty="0" err="1">
                <a:solidFill>
                  <a:schemeClr val="bg1"/>
                </a:solidFill>
              </a:rPr>
              <a:t>data</a:t>
            </a:r>
            <a:r>
              <a:rPr lang="de-DE" sz="1800" b="1" dirty="0">
                <a:solidFill>
                  <a:schemeClr val="bg1"/>
                </a:solidFill>
              </a:rPr>
              <a:t> must </a:t>
            </a:r>
            <a:r>
              <a:rPr lang="de-DE" sz="1800" b="1" dirty="0" err="1">
                <a:solidFill>
                  <a:schemeClr val="bg1"/>
                </a:solidFill>
              </a:rPr>
              <a:t>be</a:t>
            </a:r>
            <a:r>
              <a:rPr lang="de-DE" sz="1800" b="1" dirty="0">
                <a:solidFill>
                  <a:schemeClr val="bg1"/>
                </a:solidFill>
              </a:rPr>
              <a:t> </a:t>
            </a:r>
            <a:r>
              <a:rPr lang="de-DE" sz="1800" b="1" dirty="0" err="1">
                <a:solidFill>
                  <a:schemeClr val="bg1"/>
                </a:solidFill>
              </a:rPr>
              <a:t>secured</a:t>
            </a:r>
            <a:r>
              <a:rPr lang="de-DE" sz="1800" b="1" dirty="0">
                <a:solidFill>
                  <a:schemeClr val="bg1"/>
                </a:solidFill>
              </a:rPr>
              <a:t>.</a:t>
            </a:r>
          </a:p>
        </p:txBody>
      </p:sp>
      <p:pic>
        <p:nvPicPr>
          <p:cNvPr id="14" name="Picture 13"/>
          <p:cNvPicPr>
            <a:picLocks noChangeAspect="1"/>
          </p:cNvPicPr>
          <p:nvPr/>
        </p:nvPicPr>
        <p:blipFill>
          <a:blip r:embed="rId6"/>
          <a:stretch>
            <a:fillRect/>
          </a:stretch>
        </p:blipFill>
        <p:spPr>
          <a:xfrm>
            <a:off x="244326" y="2935991"/>
            <a:ext cx="1079750" cy="1079750"/>
          </a:xfrm>
          <a:prstGeom prst="rect">
            <a:avLst/>
          </a:prstGeom>
        </p:spPr>
      </p:pic>
      <p:pic>
        <p:nvPicPr>
          <p:cNvPr id="15" name="Picture 14"/>
          <p:cNvPicPr>
            <a:picLocks noChangeAspect="1"/>
          </p:cNvPicPr>
          <p:nvPr/>
        </p:nvPicPr>
        <p:blipFill>
          <a:blip r:embed="rId7"/>
          <a:stretch>
            <a:fillRect/>
          </a:stretch>
        </p:blipFill>
        <p:spPr>
          <a:xfrm>
            <a:off x="322944" y="5127461"/>
            <a:ext cx="1079750" cy="1079750"/>
          </a:xfrm>
          <a:prstGeom prst="rect">
            <a:avLst/>
          </a:prstGeom>
        </p:spPr>
      </p:pic>
      <p:sp>
        <p:nvSpPr>
          <p:cNvPr id="16" name="Rectangle 15"/>
          <p:cNvSpPr/>
          <p:nvPr/>
        </p:nvSpPr>
        <p:spPr>
          <a:xfrm>
            <a:off x="1341326" y="5347441"/>
            <a:ext cx="9329479" cy="646181"/>
          </a:xfrm>
          <a:prstGeom prst="rect">
            <a:avLst/>
          </a:prstGeom>
        </p:spPr>
        <p:txBody>
          <a:bodyPr wrap="square">
            <a:spAutoFit/>
          </a:bodyPr>
          <a:lstStyle/>
          <a:p>
            <a:r>
              <a:rPr lang="de-DE" sz="1800" dirty="0" err="1">
                <a:solidFill>
                  <a:schemeClr val="bg1"/>
                </a:solidFill>
              </a:rPr>
              <a:t>If</a:t>
            </a:r>
            <a:r>
              <a:rPr lang="de-DE" sz="1800" dirty="0">
                <a:solidFill>
                  <a:schemeClr val="bg1"/>
                </a:solidFill>
              </a:rPr>
              <a:t> </a:t>
            </a:r>
            <a:r>
              <a:rPr lang="de-DE" sz="1800" b="1" dirty="0">
                <a:solidFill>
                  <a:schemeClr val="bg1"/>
                </a:solidFill>
              </a:rPr>
              <a:t>multiple DCLs </a:t>
            </a:r>
            <a:r>
              <a:rPr lang="de-DE" sz="1800" dirty="0" err="1">
                <a:solidFill>
                  <a:schemeClr val="bg1"/>
                </a:solidFill>
              </a:rPr>
              <a:t>are</a:t>
            </a:r>
            <a:r>
              <a:rPr lang="de-DE" sz="1800" dirty="0">
                <a:solidFill>
                  <a:schemeClr val="bg1"/>
                </a:solidFill>
              </a:rPr>
              <a:t> </a:t>
            </a:r>
            <a:r>
              <a:rPr lang="de-DE" sz="1800" dirty="0" err="1">
                <a:solidFill>
                  <a:schemeClr val="bg1"/>
                </a:solidFill>
              </a:rPr>
              <a:t>defined</a:t>
            </a:r>
            <a:r>
              <a:rPr lang="de-DE" sz="1800" dirty="0">
                <a:solidFill>
                  <a:schemeClr val="bg1"/>
                </a:solidFill>
              </a:rPr>
              <a:t> </a:t>
            </a:r>
            <a:r>
              <a:rPr lang="de-DE" sz="1800" dirty="0" err="1">
                <a:solidFill>
                  <a:schemeClr val="bg1"/>
                </a:solidFill>
              </a:rPr>
              <a:t>for</a:t>
            </a:r>
            <a:r>
              <a:rPr lang="de-DE" sz="1800" dirty="0">
                <a:solidFill>
                  <a:schemeClr val="bg1"/>
                </a:solidFill>
              </a:rPr>
              <a:t> a </a:t>
            </a:r>
            <a:r>
              <a:rPr lang="de-DE" sz="1800" dirty="0" err="1">
                <a:solidFill>
                  <a:schemeClr val="bg1"/>
                </a:solidFill>
              </a:rPr>
              <a:t>single</a:t>
            </a:r>
            <a:r>
              <a:rPr lang="de-DE" sz="1800" dirty="0">
                <a:solidFill>
                  <a:schemeClr val="bg1"/>
                </a:solidFill>
              </a:rPr>
              <a:t> CDS </a:t>
            </a:r>
            <a:r>
              <a:rPr lang="de-DE" sz="1800" dirty="0" err="1">
                <a:solidFill>
                  <a:schemeClr val="bg1"/>
                </a:solidFill>
              </a:rPr>
              <a:t>view</a:t>
            </a:r>
            <a:r>
              <a:rPr lang="de-DE" sz="1800" dirty="0">
                <a:solidFill>
                  <a:schemeClr val="bg1"/>
                </a:solidFill>
              </a:rPr>
              <a:t> </a:t>
            </a:r>
            <a:r>
              <a:rPr lang="de-DE" sz="1800" dirty="0" err="1">
                <a:solidFill>
                  <a:schemeClr val="bg1"/>
                </a:solidFill>
              </a:rPr>
              <a:t>the</a:t>
            </a:r>
            <a:r>
              <a:rPr lang="de-DE" sz="1800" dirty="0">
                <a:solidFill>
                  <a:schemeClr val="bg1"/>
                </a:solidFill>
              </a:rPr>
              <a:t> </a:t>
            </a:r>
            <a:r>
              <a:rPr lang="de-DE" sz="1800" dirty="0" err="1">
                <a:solidFill>
                  <a:schemeClr val="bg1"/>
                </a:solidFill>
              </a:rPr>
              <a:t>access</a:t>
            </a:r>
            <a:r>
              <a:rPr lang="de-DE" sz="1800" dirty="0">
                <a:solidFill>
                  <a:schemeClr val="bg1"/>
                </a:solidFill>
              </a:rPr>
              <a:t> </a:t>
            </a:r>
            <a:r>
              <a:rPr lang="de-DE" sz="1800" dirty="0" err="1">
                <a:solidFill>
                  <a:schemeClr val="bg1"/>
                </a:solidFill>
              </a:rPr>
              <a:t>restrictions</a:t>
            </a:r>
            <a:r>
              <a:rPr lang="de-DE" sz="1800" dirty="0">
                <a:solidFill>
                  <a:schemeClr val="bg1"/>
                </a:solidFill>
              </a:rPr>
              <a:t> </a:t>
            </a:r>
            <a:r>
              <a:rPr lang="de-DE" sz="1800" b="1" dirty="0" err="1">
                <a:solidFill>
                  <a:schemeClr val="bg1"/>
                </a:solidFill>
              </a:rPr>
              <a:t>are</a:t>
            </a:r>
            <a:r>
              <a:rPr lang="de-DE" sz="1800" b="1" dirty="0">
                <a:solidFill>
                  <a:schemeClr val="bg1"/>
                </a:solidFill>
              </a:rPr>
              <a:t> </a:t>
            </a:r>
            <a:r>
              <a:rPr lang="de-DE" sz="1800" b="1" dirty="0" err="1">
                <a:solidFill>
                  <a:schemeClr val="bg1"/>
                </a:solidFill>
              </a:rPr>
              <a:t>combined</a:t>
            </a:r>
            <a:r>
              <a:rPr lang="de-DE" sz="1800" b="1" dirty="0">
                <a:solidFill>
                  <a:schemeClr val="bg1"/>
                </a:solidFill>
              </a:rPr>
              <a:t> </a:t>
            </a:r>
            <a:r>
              <a:rPr lang="de-DE" sz="1800" b="1" dirty="0" err="1">
                <a:solidFill>
                  <a:schemeClr val="bg1"/>
                </a:solidFill>
              </a:rPr>
              <a:t>by</a:t>
            </a:r>
            <a:r>
              <a:rPr lang="de-DE" sz="1800" b="1" dirty="0">
                <a:solidFill>
                  <a:schemeClr val="bg1"/>
                </a:solidFill>
              </a:rPr>
              <a:t> a </a:t>
            </a:r>
            <a:r>
              <a:rPr lang="de-DE" sz="1800" b="1" dirty="0" err="1">
                <a:solidFill>
                  <a:schemeClr val="bg1"/>
                </a:solidFill>
              </a:rPr>
              <a:t>logical</a:t>
            </a:r>
            <a:r>
              <a:rPr lang="de-DE" sz="1800" b="1" dirty="0">
                <a:solidFill>
                  <a:schemeClr val="bg1"/>
                </a:solidFill>
              </a:rPr>
              <a:t> OR</a:t>
            </a:r>
            <a:r>
              <a:rPr lang="de-DE" sz="1800" dirty="0">
                <a:solidFill>
                  <a:schemeClr val="bg1"/>
                </a:solidFill>
              </a:rPr>
              <a:t> (i.e. </a:t>
            </a:r>
            <a:r>
              <a:rPr lang="de-DE" sz="1800" dirty="0" err="1">
                <a:solidFill>
                  <a:schemeClr val="bg1"/>
                </a:solidFill>
              </a:rPr>
              <a:t>the</a:t>
            </a:r>
            <a:r>
              <a:rPr lang="de-DE" sz="1800" dirty="0">
                <a:solidFill>
                  <a:schemeClr val="bg1"/>
                </a:solidFill>
              </a:rPr>
              <a:t> </a:t>
            </a:r>
            <a:r>
              <a:rPr lang="de-DE" sz="1800" dirty="0" err="1">
                <a:solidFill>
                  <a:schemeClr val="bg1"/>
                </a:solidFill>
              </a:rPr>
              <a:t>access</a:t>
            </a:r>
            <a:r>
              <a:rPr lang="de-DE" sz="1800" dirty="0">
                <a:solidFill>
                  <a:schemeClr val="bg1"/>
                </a:solidFill>
              </a:rPr>
              <a:t> </a:t>
            </a:r>
            <a:r>
              <a:rPr lang="de-DE" sz="1800" dirty="0" err="1">
                <a:solidFill>
                  <a:schemeClr val="bg1"/>
                </a:solidFill>
              </a:rPr>
              <a:t>is</a:t>
            </a:r>
            <a:r>
              <a:rPr lang="de-DE" sz="1800" dirty="0">
                <a:solidFill>
                  <a:schemeClr val="bg1"/>
                </a:solidFill>
              </a:rPr>
              <a:t> </a:t>
            </a:r>
            <a:r>
              <a:rPr lang="de-DE" sz="1800" dirty="0" err="1">
                <a:solidFill>
                  <a:schemeClr val="bg1"/>
                </a:solidFill>
              </a:rPr>
              <a:t>less</a:t>
            </a:r>
            <a:r>
              <a:rPr lang="de-DE" sz="1800" dirty="0">
                <a:solidFill>
                  <a:schemeClr val="bg1"/>
                </a:solidFill>
              </a:rPr>
              <a:t> </a:t>
            </a:r>
            <a:r>
              <a:rPr lang="de-DE" sz="1800" dirty="0" err="1">
                <a:solidFill>
                  <a:schemeClr val="bg1"/>
                </a:solidFill>
              </a:rPr>
              <a:t>restricted</a:t>
            </a:r>
            <a:r>
              <a:rPr lang="de-DE" sz="1800" dirty="0">
                <a:solidFill>
                  <a:schemeClr val="bg1"/>
                </a:solidFill>
              </a:rPr>
              <a:t> </a:t>
            </a:r>
            <a:r>
              <a:rPr lang="de-DE" sz="1800" dirty="0" err="1">
                <a:solidFill>
                  <a:schemeClr val="bg1"/>
                </a:solidFill>
              </a:rPr>
              <a:t>than</a:t>
            </a:r>
            <a:r>
              <a:rPr lang="de-DE" sz="1800" dirty="0">
                <a:solidFill>
                  <a:schemeClr val="bg1"/>
                </a:solidFill>
              </a:rPr>
              <a:t> </a:t>
            </a:r>
            <a:r>
              <a:rPr lang="de-DE" sz="1800" dirty="0" err="1">
                <a:solidFill>
                  <a:schemeClr val="bg1"/>
                </a:solidFill>
              </a:rPr>
              <a:t>defined</a:t>
            </a:r>
            <a:r>
              <a:rPr lang="de-DE" sz="1800" dirty="0">
                <a:solidFill>
                  <a:schemeClr val="bg1"/>
                </a:solidFill>
              </a:rPr>
              <a:t> </a:t>
            </a:r>
            <a:r>
              <a:rPr lang="de-DE" sz="1800" dirty="0" err="1">
                <a:solidFill>
                  <a:schemeClr val="bg1"/>
                </a:solidFill>
              </a:rPr>
              <a:t>by</a:t>
            </a:r>
            <a:r>
              <a:rPr lang="de-DE" sz="1800" dirty="0">
                <a:solidFill>
                  <a:schemeClr val="bg1"/>
                </a:solidFill>
              </a:rPr>
              <a:t> </a:t>
            </a:r>
            <a:r>
              <a:rPr lang="de-DE" sz="1800" dirty="0" err="1">
                <a:solidFill>
                  <a:schemeClr val="bg1"/>
                </a:solidFill>
              </a:rPr>
              <a:t>the</a:t>
            </a:r>
            <a:r>
              <a:rPr lang="de-DE" sz="1800" dirty="0">
                <a:solidFill>
                  <a:schemeClr val="bg1"/>
                </a:solidFill>
              </a:rPr>
              <a:t> individual DCLs).</a:t>
            </a:r>
          </a:p>
        </p:txBody>
      </p:sp>
    </p:spTree>
    <p:extLst>
      <p:ext uri="{BB962C8B-B14F-4D97-AF65-F5344CB8AC3E}">
        <p14:creationId xmlns:p14="http://schemas.microsoft.com/office/powerpoint/2010/main" val="192276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Aspect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ounded Rectangle 5"/>
          <p:cNvSpPr/>
          <p:nvPr/>
        </p:nvSpPr>
        <p:spPr bwMode="gray">
          <a:xfrm>
            <a:off x="2582932" y="2072947"/>
            <a:ext cx="8589885" cy="1048439"/>
          </a:xfrm>
          <a:prstGeom prst="roundRect">
            <a:avLst>
              <a:gd name="adj" fmla="val 4902"/>
            </a:avLst>
          </a:prstGeom>
          <a:noFill/>
          <a:ln w="19050" algn="ctr">
            <a:solidFill>
              <a:schemeClr val="accent3"/>
            </a:solidFill>
            <a:miter lim="800000"/>
            <a:headEnd/>
            <a:tailEnd/>
          </a:ln>
        </p:spPr>
        <p:txBody>
          <a:bodyPr wrap="square" lIns="215950" tIns="179958" rIns="107975" bIns="107975" rtlCol="0" anchor="t" anchorCtr="0">
            <a:noAutofit/>
          </a:bodyPr>
          <a:lstStyle/>
          <a:p>
            <a:r>
              <a:rPr lang="en-US" sz="2000" dirty="0">
                <a:solidFill>
                  <a:schemeClr val="bg1"/>
                </a:solidFill>
                <a:latin typeface="+mj-lt"/>
              </a:rPr>
              <a:t>An aspect can be used to define user-dependent values which can be compared to one or more columns of the data model</a:t>
            </a:r>
          </a:p>
        </p:txBody>
      </p:sp>
      <p:sp>
        <p:nvSpPr>
          <p:cNvPr id="7" name="Rounded Rectangle 6"/>
          <p:cNvSpPr/>
          <p:nvPr/>
        </p:nvSpPr>
        <p:spPr bwMode="gray">
          <a:xfrm>
            <a:off x="2582932" y="4462072"/>
            <a:ext cx="8787901" cy="1788121"/>
          </a:xfrm>
          <a:prstGeom prst="roundRect">
            <a:avLst>
              <a:gd name="adj" fmla="val 4902"/>
            </a:avLst>
          </a:prstGeom>
          <a:noFill/>
          <a:ln w="19050" algn="ctr">
            <a:solidFill>
              <a:schemeClr val="accent6">
                <a:lumMod val="50000"/>
              </a:schemeClr>
            </a:solidFill>
            <a:miter lim="800000"/>
            <a:headEnd/>
            <a:tailEnd/>
          </a:ln>
        </p:spPr>
        <p:txBody>
          <a:bodyPr wrap="square" lIns="215950" tIns="179958" rIns="107975" bIns="107975" rtlCol="0" anchor="t" anchorCtr="0">
            <a:noAutofit/>
          </a:bodyPr>
          <a:lstStyle/>
          <a:p>
            <a:pPr marL="342900" indent="-342900">
              <a:buFont typeface="Arial" panose="020B0604020202020204" pitchFamily="34" charset="0"/>
              <a:buChar char="•"/>
            </a:pPr>
            <a:r>
              <a:rPr lang="en-US" sz="2000" dirty="0">
                <a:solidFill>
                  <a:schemeClr val="bg1"/>
                </a:solidFill>
                <a:latin typeface="+mj-lt"/>
              </a:rPr>
              <a:t>PFCG_AUTH aspect is a pre-delivered aspect that links the object model not to a user attribute but to his ABAP PFCG authorizations</a:t>
            </a:r>
          </a:p>
          <a:p>
            <a:pPr marL="342900" indent="-342900">
              <a:buFont typeface="Arial" panose="020B0604020202020204" pitchFamily="34" charset="0"/>
              <a:buChar char="•"/>
            </a:pPr>
            <a:endParaRPr lang="en-US" sz="2000" dirty="0">
              <a:solidFill>
                <a:schemeClr val="bg1"/>
              </a:solidFill>
              <a:latin typeface="+mj-lt"/>
            </a:endParaRPr>
          </a:p>
          <a:p>
            <a:pPr marL="342900" indent="-342900">
              <a:buFont typeface="Arial" panose="020B0604020202020204" pitchFamily="34" charset="0"/>
              <a:buChar char="•"/>
            </a:pPr>
            <a:r>
              <a:rPr lang="en-US" sz="2000" dirty="0">
                <a:solidFill>
                  <a:schemeClr val="bg1"/>
                </a:solidFill>
                <a:latin typeface="+mj-lt"/>
              </a:rPr>
              <a:t>USER aspect can be used to compare the current logged on user with column of the date model</a:t>
            </a:r>
          </a:p>
          <a:p>
            <a:endParaRPr lang="en-US" sz="2000" dirty="0">
              <a:solidFill>
                <a:schemeClr val="bg1"/>
              </a:solidFill>
              <a:latin typeface="+mj-lt"/>
            </a:endParaRPr>
          </a:p>
        </p:txBody>
      </p:sp>
      <p:sp>
        <p:nvSpPr>
          <p:cNvPr id="8" name="Oval 7"/>
          <p:cNvSpPr/>
          <p:nvPr/>
        </p:nvSpPr>
        <p:spPr bwMode="gray">
          <a:xfrm>
            <a:off x="811975" y="3121387"/>
            <a:ext cx="1388604" cy="1388604"/>
          </a:xfrm>
          <a:prstGeom prst="ellipse">
            <a:avLst/>
          </a:prstGeom>
          <a:blipFill>
            <a:blip r:embed="rId3"/>
            <a:stretch>
              <a:fillRect/>
            </a:stretch>
          </a:blipFill>
          <a:ln w="19050" algn="ctr">
            <a:solidFill>
              <a:schemeClr val="bg1">
                <a:lumMod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cxnSp>
        <p:nvCxnSpPr>
          <p:cNvPr id="9" name="Elbow Connector 8"/>
          <p:cNvCxnSpPr>
            <a:stCxn id="8" idx="0"/>
            <a:endCxn id="6" idx="1"/>
          </p:cNvCxnSpPr>
          <p:nvPr/>
        </p:nvCxnSpPr>
        <p:spPr>
          <a:xfrm rot="5400000" flipH="1" flipV="1">
            <a:off x="1782495" y="2320949"/>
            <a:ext cx="524220"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cxnSpLocks/>
            <a:stCxn id="8" idx="4"/>
            <a:endCxn id="7" idx="1"/>
          </p:cNvCxnSpPr>
          <p:nvPr/>
        </p:nvCxnSpPr>
        <p:spPr>
          <a:xfrm rot="16200000" flipH="1">
            <a:off x="1621533" y="4394734"/>
            <a:ext cx="846142" cy="1076655"/>
          </a:xfrm>
          <a:prstGeom prst="bentConnector2">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29555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b="1" dirty="0">
                <a:solidFill>
                  <a:schemeClr val="bg1"/>
                </a:solidFill>
                <a:latin typeface="Cooper Black" panose="0208090404030B020404" pitchFamily="18" charset="0"/>
              </a:rPr>
              <a:t>Runtime Behavior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410592" y="919753"/>
            <a:ext cx="1122843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During runtime the SELECT statement for a CDS view will automatically be enhanced with the authorization filter.</a:t>
            </a:r>
          </a:p>
        </p:txBody>
      </p:sp>
      <p:sp>
        <p:nvSpPr>
          <p:cNvPr id="7" name="Oval 6"/>
          <p:cNvSpPr>
            <a:spLocks noChangeAspect="1"/>
          </p:cNvSpPr>
          <p:nvPr/>
        </p:nvSpPr>
        <p:spPr>
          <a:xfrm>
            <a:off x="3950496" y="2468571"/>
            <a:ext cx="4098417" cy="40984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1"/>
          <p:cNvSpPr/>
          <p:nvPr/>
        </p:nvSpPr>
        <p:spPr>
          <a:xfrm>
            <a:off x="3943867" y="2477224"/>
            <a:ext cx="4020308" cy="396613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5"/>
          <p:cNvSpPr/>
          <p:nvPr/>
        </p:nvSpPr>
        <p:spPr>
          <a:xfrm>
            <a:off x="4338263" y="4423699"/>
            <a:ext cx="3192192" cy="1799498"/>
          </a:xfrm>
          <a:custGeom>
            <a:avLst/>
            <a:gdLst/>
            <a:ahLst/>
            <a:cxnLst/>
            <a:rect l="l" t="t" r="r" b="b"/>
            <a:pathLst>
              <a:path w="3025201" h="1728654">
                <a:moveTo>
                  <a:pt x="1514442" y="0"/>
                </a:moveTo>
                <a:lnTo>
                  <a:pt x="3025201" y="872238"/>
                </a:lnTo>
                <a:cubicBezTo>
                  <a:pt x="2717221" y="1385934"/>
                  <a:pt x="2154613" y="1728654"/>
                  <a:pt x="1511954" y="1728654"/>
                </a:cubicBezTo>
                <a:cubicBezTo>
                  <a:pt x="870186" y="1728654"/>
                  <a:pt x="308248" y="1386883"/>
                  <a:pt x="0" y="874364"/>
                </a:cubicBezTo>
                <a:close/>
              </a:path>
            </a:pathLst>
          </a:custGeom>
          <a:gradFill>
            <a:gsLst>
              <a:gs pos="0">
                <a:srgbClr val="F79A7D"/>
              </a:gs>
              <a:gs pos="100000">
                <a:srgbClr val="ED240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2"/>
          <p:cNvSpPr/>
          <p:nvPr/>
        </p:nvSpPr>
        <p:spPr>
          <a:xfrm>
            <a:off x="5913205" y="2618196"/>
            <a:ext cx="1799930" cy="2680078"/>
          </a:xfrm>
          <a:custGeom>
            <a:avLst/>
            <a:gdLst/>
            <a:ahLst/>
            <a:cxnLst/>
            <a:rect l="l" t="t" r="r" b="b"/>
            <a:pathLst>
              <a:path w="1705777" h="2574570">
                <a:moveTo>
                  <a:pt x="0" y="0"/>
                </a:moveTo>
                <a:cubicBezTo>
                  <a:pt x="947729" y="31129"/>
                  <a:pt x="1705777" y="809786"/>
                  <a:pt x="1705777" y="1765483"/>
                </a:cubicBezTo>
                <a:cubicBezTo>
                  <a:pt x="1705777" y="2057298"/>
                  <a:pt x="1635101" y="2332607"/>
                  <a:pt x="1508658" y="2574570"/>
                </a:cubicBezTo>
                <a:lnTo>
                  <a:pt x="0" y="1703546"/>
                </a:lnTo>
                <a:close/>
              </a:path>
            </a:pathLst>
          </a:custGeom>
          <a:gradFill>
            <a:gsLst>
              <a:gs pos="0">
                <a:srgbClr val="9AE1F4"/>
              </a:gs>
              <a:gs pos="100000">
                <a:srgbClr val="17AED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37"/>
          <p:cNvSpPr/>
          <p:nvPr/>
        </p:nvSpPr>
        <p:spPr>
          <a:xfrm>
            <a:off x="4081450" y="2617819"/>
            <a:ext cx="1807792" cy="2682808"/>
          </a:xfrm>
          <a:custGeom>
            <a:avLst/>
            <a:gdLst/>
            <a:ahLst/>
            <a:cxnLst/>
            <a:rect l="l" t="t" r="r" b="b"/>
            <a:pathLst>
              <a:path w="1713219" h="2577194">
                <a:moveTo>
                  <a:pt x="1713219" y="0"/>
                </a:moveTo>
                <a:lnTo>
                  <a:pt x="1713219" y="1702498"/>
                </a:lnTo>
                <a:lnTo>
                  <a:pt x="198202" y="2577194"/>
                </a:lnTo>
                <a:cubicBezTo>
                  <a:pt x="71107" y="2334660"/>
                  <a:pt x="0" y="2058563"/>
                  <a:pt x="0" y="1765859"/>
                </a:cubicBezTo>
                <a:cubicBezTo>
                  <a:pt x="0" y="807657"/>
                  <a:pt x="762027" y="27425"/>
                  <a:pt x="1713219" y="0"/>
                </a:cubicBezTo>
                <a:close/>
              </a:path>
            </a:pathLst>
          </a:custGeom>
          <a:gradFill flip="none" rotWithShape="1">
            <a:gsLst>
              <a:gs pos="0">
                <a:srgbClr val="C8F470"/>
              </a:gs>
              <a:gs pos="100000">
                <a:srgbClr val="96C01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4909933" y="3443293"/>
            <a:ext cx="2062735" cy="2062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ED2409"/>
                </a:solidFill>
                <a:latin typeface="Arial" pitchFamily="34" charset="0"/>
                <a:cs typeface="Arial" pitchFamily="34" charset="0"/>
              </a:rPr>
              <a:t>ABAP Database Base </a:t>
            </a:r>
            <a:endParaRPr lang="en-US" sz="1800" b="1" dirty="0" smtClean="0">
              <a:solidFill>
                <a:srgbClr val="ED2409"/>
              </a:solidFill>
              <a:latin typeface="Arial" pitchFamily="34" charset="0"/>
              <a:cs typeface="Arial" pitchFamily="34" charset="0"/>
            </a:endParaRPr>
          </a:p>
        </p:txBody>
      </p:sp>
      <p:sp>
        <p:nvSpPr>
          <p:cNvPr id="14" name="Oval 1"/>
          <p:cNvSpPr>
            <a:spLocks noChangeAspect="1"/>
          </p:cNvSpPr>
          <p:nvPr/>
        </p:nvSpPr>
        <p:spPr>
          <a:xfrm>
            <a:off x="4951802" y="3485162"/>
            <a:ext cx="1970764" cy="1970764"/>
          </a:xfrm>
          <a:custGeom>
            <a:avLst/>
            <a:gdLst/>
            <a:ahLst/>
            <a:cxnLst/>
            <a:rect l="l" t="t" r="r" b="b"/>
            <a:pathLst>
              <a:path w="3810000" h="3810000">
                <a:moveTo>
                  <a:pt x="1905000" y="76200"/>
                </a:moveTo>
                <a:cubicBezTo>
                  <a:pt x="894982" y="76200"/>
                  <a:pt x="76200" y="894982"/>
                  <a:pt x="76200" y="1905000"/>
                </a:cubicBezTo>
                <a:cubicBezTo>
                  <a:pt x="76200" y="2915018"/>
                  <a:pt x="894982" y="3733800"/>
                  <a:pt x="1905000" y="3733800"/>
                </a:cubicBezTo>
                <a:cubicBezTo>
                  <a:pt x="2915018" y="3733800"/>
                  <a:pt x="3733800" y="2915018"/>
                  <a:pt x="3733800" y="1905000"/>
                </a:cubicBezTo>
                <a:cubicBezTo>
                  <a:pt x="3733800" y="894982"/>
                  <a:pt x="2915018" y="76200"/>
                  <a:pt x="1905000" y="76200"/>
                </a:cubicBezTo>
                <a:close/>
                <a:moveTo>
                  <a:pt x="1905000" y="0"/>
                </a:moveTo>
                <a:cubicBezTo>
                  <a:pt x="2957102" y="0"/>
                  <a:pt x="3810000" y="852898"/>
                  <a:pt x="3810000" y="1905000"/>
                </a:cubicBezTo>
                <a:cubicBezTo>
                  <a:pt x="3810000" y="2957102"/>
                  <a:pt x="2957102" y="3810000"/>
                  <a:pt x="1905000" y="3810000"/>
                </a:cubicBezTo>
                <a:cubicBezTo>
                  <a:pt x="852898" y="3810000"/>
                  <a:pt x="0" y="2957102"/>
                  <a:pt x="0" y="1905000"/>
                </a:cubicBezTo>
                <a:cubicBezTo>
                  <a:pt x="0" y="852898"/>
                  <a:pt x="852898" y="0"/>
                  <a:pt x="1905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156482" y="2240211"/>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p:cNvSpPr>
          <p:nvPr/>
        </p:nvSpPr>
        <p:spPr>
          <a:xfrm rot="5400000">
            <a:off x="5649113" y="3219751"/>
            <a:ext cx="504019"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a:spLocks/>
          </p:cNvSpPr>
          <p:nvPr/>
        </p:nvSpPr>
        <p:spPr>
          <a:xfrm>
            <a:off x="4951802" y="2290628"/>
            <a:ext cx="2020865" cy="810875"/>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Authorization check</a:t>
            </a:r>
            <a:endParaRPr lang="en-US" sz="2000" b="1" dirty="0">
              <a:solidFill>
                <a:schemeClr val="tx1">
                  <a:lumMod val="50000"/>
                  <a:lumOff val="50000"/>
                </a:schemeClr>
              </a:solidFill>
              <a:latin typeface="Arial" pitchFamily="34" charset="0"/>
              <a:cs typeface="Arial" pitchFamily="34" charset="0"/>
            </a:endParaRPr>
          </a:p>
        </p:txBody>
      </p:sp>
      <p:sp>
        <p:nvSpPr>
          <p:cNvPr id="18" name="Rounded Rectangle 17"/>
          <p:cNvSpPr/>
          <p:nvPr/>
        </p:nvSpPr>
        <p:spPr>
          <a:xfrm>
            <a:off x="3401045"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p:cNvSpPr>
          <p:nvPr/>
        </p:nvSpPr>
        <p:spPr>
          <a:xfrm rot="9000000">
            <a:off x="4545384" y="4971727"/>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a:spLocks/>
          </p:cNvSpPr>
          <p:nvPr/>
        </p:nvSpPr>
        <p:spPr>
          <a:xfrm>
            <a:off x="3453557" y="4969882"/>
            <a:ext cx="1350384"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DCL</a:t>
            </a:r>
            <a:endParaRPr lang="en-US" sz="2000" b="1" dirty="0">
              <a:solidFill>
                <a:schemeClr val="tx1">
                  <a:lumMod val="50000"/>
                  <a:lumOff val="50000"/>
                </a:schemeClr>
              </a:solidFill>
              <a:latin typeface="Arial" pitchFamily="34" charset="0"/>
              <a:cs typeface="Arial" pitchFamily="34" charset="0"/>
            </a:endParaRPr>
          </a:p>
        </p:txBody>
      </p:sp>
      <p:sp>
        <p:nvSpPr>
          <p:cNvPr id="21" name="Rounded Rectangle 20"/>
          <p:cNvSpPr/>
          <p:nvPr/>
        </p:nvSpPr>
        <p:spPr>
          <a:xfrm>
            <a:off x="6919428" y="4919465"/>
            <a:ext cx="1461211" cy="861292"/>
          </a:xfrm>
          <a:prstGeom prst="roundRect">
            <a:avLst>
              <a:gd name="adj" fmla="val 176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rot="12600000" flipH="1">
            <a:off x="6741827" y="4996334"/>
            <a:ext cx="578938" cy="390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a:spLocks/>
          </p:cNvSpPr>
          <p:nvPr/>
        </p:nvSpPr>
        <p:spPr>
          <a:xfrm>
            <a:off x="6919428" y="4969882"/>
            <a:ext cx="1402896" cy="756319"/>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DDL CDS view</a:t>
            </a:r>
            <a:endParaRPr lang="en-US" sz="2000" b="1" dirty="0">
              <a:solidFill>
                <a:schemeClr val="tx1">
                  <a:lumMod val="50000"/>
                  <a:lumOff val="50000"/>
                </a:schemeClr>
              </a:solidFill>
              <a:latin typeface="Arial" pitchFamily="34" charset="0"/>
              <a:cs typeface="Arial" pitchFamily="34" charset="0"/>
            </a:endParaRPr>
          </a:p>
        </p:txBody>
      </p:sp>
      <p:sp>
        <p:nvSpPr>
          <p:cNvPr id="24" name="Rounded Rectangle 23"/>
          <p:cNvSpPr>
            <a:spLocks/>
          </p:cNvSpPr>
          <p:nvPr/>
        </p:nvSpPr>
        <p:spPr>
          <a:xfrm>
            <a:off x="5295134" y="5847818"/>
            <a:ext cx="1350384" cy="797101"/>
          </a:xfrm>
          <a:prstGeom prst="roundRect">
            <a:avLst>
              <a:gd name="adj" fmla="val 17643"/>
            </a:avLst>
          </a:prstGeom>
          <a:gradFill flip="none" rotWithShape="1">
            <a:gsLst>
              <a:gs pos="0">
                <a:schemeClr val="bg1">
                  <a:lumMod val="92000"/>
                </a:schemeClr>
              </a:gs>
              <a:gs pos="100000">
                <a:schemeClr val="bg1"/>
              </a:gs>
            </a:gsLst>
            <a:lin ang="18900000" scaled="1"/>
            <a:tileRect/>
          </a:gra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Arial" pitchFamily="34" charset="0"/>
                <a:cs typeface="Arial" pitchFamily="34" charset="0"/>
              </a:rPr>
              <a:t>User Profile</a:t>
            </a:r>
            <a:endParaRPr lang="en-US" sz="2000" b="1" dirty="0">
              <a:solidFill>
                <a:schemeClr val="tx1">
                  <a:lumMod val="50000"/>
                  <a:lumOff val="50000"/>
                </a:schemeClr>
              </a:solidFill>
              <a:latin typeface="Arial" pitchFamily="34" charset="0"/>
              <a:cs typeface="Arial" pitchFamily="34" charset="0"/>
            </a:endParaRPr>
          </a:p>
        </p:txBody>
      </p:sp>
      <p:sp>
        <p:nvSpPr>
          <p:cNvPr id="25" name="Rectangle 24"/>
          <p:cNvSpPr>
            <a:spLocks/>
          </p:cNvSpPr>
          <p:nvPr/>
        </p:nvSpPr>
        <p:spPr>
          <a:xfrm rot="5400000">
            <a:off x="5753006" y="5640401"/>
            <a:ext cx="36912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744455" y="1340768"/>
            <a:ext cx="4379807" cy="738493"/>
          </a:xfrm>
          <a:prstGeom prst="rect">
            <a:avLst/>
          </a:prstGeom>
          <a:noFill/>
        </p:spPr>
        <p:txBody>
          <a:bodyPr wrap="square" lIns="0" tIns="0" rIns="0" bIns="0" rtlCol="0">
            <a:spAutoFit/>
          </a:bodyPr>
          <a:lstStyle/>
          <a:p>
            <a:pPr fontAlgn="base">
              <a:spcAft>
                <a:spcPct val="0"/>
              </a:spcAft>
              <a:buClr>
                <a:srgbClr val="F0AB00"/>
              </a:buClr>
              <a:buSzPct val="80000"/>
            </a:pPr>
            <a:r>
              <a:rPr lang="en-US" sz="1600" dirty="0">
                <a:solidFill>
                  <a:schemeClr val="bg1"/>
                </a:solidFill>
                <a:latin typeface="Consolas" panose="020B0609020204030204" pitchFamily="49" charset="0"/>
                <a:ea typeface="ＭＳ Ｐゴシック" pitchFamily="34" charset="-128"/>
              </a:rPr>
              <a:t>SELECT</a:t>
            </a: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 FROM … INTO …</a:t>
            </a:r>
          </a:p>
          <a:p>
            <a:pPr fontAlgn="base">
              <a:spcAft>
                <a:spcPct val="0"/>
              </a:spcAft>
              <a:buClr>
                <a:srgbClr val="F0AB00"/>
              </a:buClr>
              <a:buSzPct val="80000"/>
            </a:pPr>
            <a:r>
              <a:rPr lang="en-US" sz="1100" kern="0" dirty="0">
                <a:solidFill>
                  <a:schemeClr val="bg1"/>
                </a:solidFill>
                <a:latin typeface="Courier New" pitchFamily="49" charset="0"/>
                <a:ea typeface="Arial Unicode MS" pitchFamily="34" charset="-128"/>
                <a:cs typeface="Courier New" pitchFamily="49" charset="0"/>
              </a:rPr>
              <a:t>  </a:t>
            </a:r>
            <a:r>
              <a:rPr lang="en-US" sz="1600" dirty="0">
                <a:solidFill>
                  <a:schemeClr val="bg1"/>
                </a:solidFill>
                <a:latin typeface="Consolas" panose="020B0609020204030204" pitchFamily="49" charset="0"/>
                <a:ea typeface="ＭＳ Ｐゴシック" pitchFamily="34" charset="-128"/>
              </a:rPr>
              <a:t>WHERE …</a:t>
            </a:r>
            <a:br>
              <a:rPr lang="en-US" sz="1600" dirty="0">
                <a:solidFill>
                  <a:schemeClr val="bg1"/>
                </a:solidFill>
                <a:latin typeface="Consolas" panose="020B0609020204030204" pitchFamily="49" charset="0"/>
                <a:ea typeface="ＭＳ Ｐゴシック" pitchFamily="34" charset="-128"/>
              </a:rPr>
            </a:br>
            <a:r>
              <a:rPr lang="en-US" sz="1600" dirty="0">
                <a:solidFill>
                  <a:schemeClr val="bg1"/>
                </a:solidFill>
                <a:latin typeface="Consolas" panose="020B0609020204030204" pitchFamily="49" charset="0"/>
                <a:ea typeface="ＭＳ Ｐゴシック" pitchFamily="34" charset="-128"/>
              </a:rPr>
              <a:t>   AND </a:t>
            </a:r>
            <a:r>
              <a:rPr lang="en-US" sz="1600" b="1" dirty="0">
                <a:solidFill>
                  <a:schemeClr val="bg1"/>
                </a:solidFill>
                <a:latin typeface="Consolas" panose="020B0609020204030204" pitchFamily="49" charset="0"/>
                <a:ea typeface="MS PGothic" panose="020B0600070205080204" pitchFamily="34" charset="-128"/>
              </a:rPr>
              <a:t>&lt;Authorization Filter Condition&gt;  </a:t>
            </a:r>
          </a:p>
        </p:txBody>
      </p:sp>
      <p:sp>
        <p:nvSpPr>
          <p:cNvPr id="27" name="TextBox 26"/>
          <p:cNvSpPr txBox="1"/>
          <p:nvPr/>
        </p:nvSpPr>
        <p:spPr>
          <a:xfrm>
            <a:off x="1272921" y="5031504"/>
            <a:ext cx="2044672" cy="11131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Authorization Object</a:t>
            </a:r>
            <a:br>
              <a:rPr lang="en-US" sz="1600" kern="0" dirty="0">
                <a:solidFill>
                  <a:schemeClr val="bg1"/>
                </a:solidFill>
                <a:ea typeface="Arial Unicode MS" pitchFamily="34" charset="-128"/>
                <a:cs typeface="Arial Unicode MS" pitchFamily="34" charset="-128"/>
              </a:rPr>
            </a:br>
            <a:endParaRPr lang="en-US" sz="1600" kern="0" dirty="0">
              <a:solidFill>
                <a:schemeClr val="bg1"/>
              </a:solidFill>
              <a:ea typeface="Arial Unicode MS" pitchFamily="34" charset="-128"/>
              <a:cs typeface="Arial Unicode MS" pitchFamily="34" charset="-128"/>
            </a:endParaRPr>
          </a:p>
          <a:p>
            <a:pPr algn="ctr" fontAlgn="base">
              <a:spcBef>
                <a:spcPts val="1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View fields</a:t>
            </a:r>
          </a:p>
          <a:p>
            <a:pPr fontAlgn="base">
              <a:spcAft>
                <a:spcPct val="0"/>
              </a:spcAft>
              <a:buClr>
                <a:srgbClr val="F0AB00"/>
              </a:buClr>
              <a:buSzPct val="80000"/>
            </a:pPr>
            <a:r>
              <a:rPr lang="en-US" sz="1600" b="1" dirty="0" smtClean="0">
                <a:solidFill>
                  <a:schemeClr val="bg1"/>
                </a:solidFill>
                <a:latin typeface="Consolas" panose="020B0609020204030204" pitchFamily="49" charset="0"/>
                <a:ea typeface="MS PGothic" panose="020B0600070205080204" pitchFamily="34" charset="-128"/>
              </a:rPr>
              <a:t>  </a:t>
            </a:r>
            <a:endParaRPr lang="en-US" sz="1600" b="1" dirty="0">
              <a:solidFill>
                <a:schemeClr val="bg1"/>
              </a:solidFill>
              <a:latin typeface="Consolas" panose="020B0609020204030204" pitchFamily="49" charset="0"/>
              <a:ea typeface="MS PGothic" panose="020B0600070205080204" pitchFamily="34" charset="-128"/>
            </a:endParaRPr>
          </a:p>
        </p:txBody>
      </p:sp>
      <p:sp>
        <p:nvSpPr>
          <p:cNvPr id="28" name="Right Arrow 27"/>
          <p:cNvSpPr/>
          <p:nvPr/>
        </p:nvSpPr>
        <p:spPr bwMode="gray">
          <a:xfrm rot="16200000" flipH="1">
            <a:off x="2332301" y="5368506"/>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9" name="Right Arrow 28"/>
          <p:cNvSpPr/>
          <p:nvPr/>
        </p:nvSpPr>
        <p:spPr bwMode="gray">
          <a:xfrm rot="16200000">
            <a:off x="1997040" y="5368504"/>
            <a:ext cx="320150" cy="202732"/>
          </a:xfrm>
          <a:prstGeom prst="rightArrow">
            <a:avLst/>
          </a:prstGeom>
          <a:solidFill>
            <a:schemeClr val="accent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25421431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Which DCL Roles are Evaluated When ?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bwMode="gray">
          <a:xfrm>
            <a:off x="7151921" y="1016214"/>
            <a:ext cx="4800087" cy="5429159"/>
          </a:xfrm>
          <a:prstGeom prst="rect">
            <a:avLst/>
          </a:prstGeom>
          <a:solidFill>
            <a:srgbClr val="F0AB0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dirty="0">
                <a:solidFill>
                  <a:schemeClr val="bg1"/>
                </a:solidFill>
                <a:ea typeface="Arial Unicode MS" pitchFamily="34" charset="-128"/>
                <a:cs typeface="Arial Unicode MS" pitchFamily="34" charset="-128"/>
              </a:rPr>
              <a:t>ABAP Open SQL</a:t>
            </a:r>
          </a:p>
        </p:txBody>
      </p:sp>
      <p:sp>
        <p:nvSpPr>
          <p:cNvPr id="7" name="Rectangle 6"/>
          <p:cNvSpPr/>
          <p:nvPr/>
        </p:nvSpPr>
        <p:spPr bwMode="gray">
          <a:xfrm>
            <a:off x="4208797" y="1016214"/>
            <a:ext cx="2472637" cy="5429159"/>
          </a:xfrm>
          <a:prstGeom prst="rect">
            <a:avLst/>
          </a:prstGeom>
          <a:solidFill>
            <a:srgbClr val="A8A340"/>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DCL Roles</a:t>
            </a:r>
            <a:endParaRPr lang="de-DE" sz="1800" b="1" kern="0" dirty="0">
              <a:solidFill>
                <a:schemeClr val="bg1"/>
              </a:solidFill>
              <a:ea typeface="Arial Unicode MS" pitchFamily="34" charset="-128"/>
              <a:cs typeface="Arial Unicode MS" pitchFamily="34" charset="-128"/>
            </a:endParaRPr>
          </a:p>
        </p:txBody>
      </p:sp>
      <p:sp>
        <p:nvSpPr>
          <p:cNvPr id="8" name="Rectangle 7"/>
          <p:cNvSpPr/>
          <p:nvPr/>
        </p:nvSpPr>
        <p:spPr bwMode="gray">
          <a:xfrm>
            <a:off x="347413" y="1036082"/>
            <a:ext cx="3423543" cy="5429159"/>
          </a:xfrm>
          <a:prstGeom prst="rect">
            <a:avLst/>
          </a:prstGeom>
          <a:solidFill>
            <a:srgbClr val="609A7F"/>
          </a:solidFill>
          <a:ln w="6350" algn="ctr">
            <a:noFill/>
            <a:miter lim="800000"/>
            <a:headEnd/>
            <a:tailEnd/>
          </a:ln>
        </p:spPr>
        <p:txBody>
          <a:bodyPr lIns="89979" tIns="71983" rIns="89979" bIns="71983" rtlCol="0" anchor="t"/>
          <a:lstStyle/>
          <a:p>
            <a:pPr algn="ctr" fontAlgn="base">
              <a:spcBef>
                <a:spcPct val="50000"/>
              </a:spcBef>
              <a:spcAft>
                <a:spcPct val="0"/>
              </a:spcAft>
              <a:buClr>
                <a:srgbClr val="F0AB00"/>
              </a:buClr>
              <a:buSzPct val="80000"/>
            </a:pPr>
            <a:r>
              <a:rPr lang="de-DE" sz="1800" b="1" kern="0">
                <a:solidFill>
                  <a:schemeClr val="bg1"/>
                </a:solidFill>
                <a:ea typeface="Arial Unicode MS" pitchFamily="34" charset="-128"/>
                <a:cs typeface="Arial Unicode MS" pitchFamily="34" charset="-128"/>
              </a:rPr>
              <a:t>CDS Views</a:t>
            </a:r>
            <a:endParaRPr lang="de-DE" sz="1800" b="1" kern="0" dirty="0">
              <a:solidFill>
                <a:schemeClr val="bg1"/>
              </a:solidFill>
              <a:ea typeface="Arial Unicode MS" pitchFamily="34" charset="-128"/>
              <a:cs typeface="Arial Unicode MS" pitchFamily="34" charset="-128"/>
            </a:endParaRPr>
          </a:p>
        </p:txBody>
      </p:sp>
      <p:cxnSp>
        <p:nvCxnSpPr>
          <p:cNvPr id="9" name="Straight Arrow Connector 8"/>
          <p:cNvCxnSpPr>
            <a:stCxn id="57" idx="1"/>
            <a:endCxn id="17" idx="3"/>
          </p:cNvCxnSpPr>
          <p:nvPr/>
        </p:nvCxnSpPr>
        <p:spPr>
          <a:xfrm flipH="1" flipV="1">
            <a:off x="2278105" y="3395462"/>
            <a:ext cx="5214901" cy="15906"/>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8" idx="1"/>
            <a:endCxn id="24" idx="3"/>
          </p:cNvCxnSpPr>
          <p:nvPr/>
        </p:nvCxnSpPr>
        <p:spPr>
          <a:xfrm flipH="1">
            <a:off x="2278107" y="4701958"/>
            <a:ext cx="5214899" cy="6360"/>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6" idx="1"/>
          </p:cNvCxnSpPr>
          <p:nvPr/>
        </p:nvCxnSpPr>
        <p:spPr>
          <a:xfrm flipH="1">
            <a:off x="2290802" y="2121275"/>
            <a:ext cx="5202204" cy="15565"/>
          </a:xfrm>
          <a:prstGeom prst="straightConnector1">
            <a:avLst/>
          </a:prstGeom>
          <a:ln w="38100">
            <a:solidFill>
              <a:srgbClr val="008FD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gray">
          <a:xfrm>
            <a:off x="898201"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 name="Straight Connector 13"/>
          <p:cNvCxnSpPr/>
          <p:nvPr/>
        </p:nvCxnSpPr>
        <p:spPr>
          <a:xfrm>
            <a:off x="898201"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8201"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VIEW_D</a:t>
            </a:r>
          </a:p>
        </p:txBody>
      </p:sp>
      <p:sp>
        <p:nvSpPr>
          <p:cNvPr id="16" name="TextBox 15"/>
          <p:cNvSpPr txBox="1"/>
          <p:nvPr/>
        </p:nvSpPr>
        <p:spPr>
          <a:xfrm>
            <a:off x="898200" y="2040350"/>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_VIEW_A.AttributeA</a:t>
            </a:r>
          </a:p>
        </p:txBody>
      </p:sp>
      <p:sp>
        <p:nvSpPr>
          <p:cNvPr id="17" name="Rectangle 16"/>
          <p:cNvSpPr/>
          <p:nvPr/>
        </p:nvSpPr>
        <p:spPr bwMode="gray">
          <a:xfrm>
            <a:off x="898199"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8" name="Straight Connector 17"/>
          <p:cNvCxnSpPr/>
          <p:nvPr/>
        </p:nvCxnSpPr>
        <p:spPr>
          <a:xfrm>
            <a:off x="898199"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8199"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VIEW_C</a:t>
            </a:r>
          </a:p>
        </p:txBody>
      </p:sp>
      <p:sp>
        <p:nvSpPr>
          <p:cNvPr id="20" name="TextBox 19"/>
          <p:cNvSpPr txBox="1"/>
          <p:nvPr/>
        </p:nvSpPr>
        <p:spPr>
          <a:xfrm>
            <a:off x="898198" y="3330776"/>
            <a:ext cx="1379908" cy="40001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Association: _VIEW_A</a:t>
            </a:r>
          </a:p>
        </p:txBody>
      </p:sp>
      <p:sp>
        <p:nvSpPr>
          <p:cNvPr id="21" name="Rectangle 20"/>
          <p:cNvSpPr/>
          <p:nvPr/>
        </p:nvSpPr>
        <p:spPr bwMode="gray">
          <a:xfrm>
            <a:off x="898202"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898202"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8202"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VIEW_B</a:t>
            </a:r>
          </a:p>
        </p:txBody>
      </p:sp>
      <p:sp>
        <p:nvSpPr>
          <p:cNvPr id="24" name="TextBox 23"/>
          <p:cNvSpPr txBox="1"/>
          <p:nvPr/>
        </p:nvSpPr>
        <p:spPr>
          <a:xfrm>
            <a:off x="898201" y="4627544"/>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AttributeB</a:t>
            </a:r>
          </a:p>
        </p:txBody>
      </p:sp>
      <p:sp>
        <p:nvSpPr>
          <p:cNvPr id="25" name="Rectangle 24"/>
          <p:cNvSpPr/>
          <p:nvPr/>
        </p:nvSpPr>
        <p:spPr bwMode="gray">
          <a:xfrm>
            <a:off x="898198"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6" name="Straight Connector 25"/>
          <p:cNvCxnSpPr/>
          <p:nvPr/>
        </p:nvCxnSpPr>
        <p:spPr>
          <a:xfrm>
            <a:off x="898198"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8198"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VIEW_A</a:t>
            </a:r>
          </a:p>
        </p:txBody>
      </p:sp>
      <p:sp>
        <p:nvSpPr>
          <p:cNvPr id="28" name="TextBox 27"/>
          <p:cNvSpPr txBox="1"/>
          <p:nvPr/>
        </p:nvSpPr>
        <p:spPr>
          <a:xfrm>
            <a:off x="898197" y="5836930"/>
            <a:ext cx="1379908" cy="16154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 AttributeA</a:t>
            </a:r>
          </a:p>
        </p:txBody>
      </p:sp>
      <p:cxnSp>
        <p:nvCxnSpPr>
          <p:cNvPr id="29" name="Straight Arrow Connector 28"/>
          <p:cNvCxnSpPr>
            <a:stCxn id="13" idx="2"/>
            <a:endCxn id="17" idx="0"/>
          </p:cNvCxnSpPr>
          <p:nvPr/>
        </p:nvCxnSpPr>
        <p:spPr>
          <a:xfrm flipH="1">
            <a:off x="1588152" y="2497447"/>
            <a:ext cx="2" cy="505603"/>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2"/>
            <a:endCxn id="21" idx="0"/>
          </p:cNvCxnSpPr>
          <p:nvPr/>
        </p:nvCxnSpPr>
        <p:spPr>
          <a:xfrm>
            <a:off x="1588153" y="3787875"/>
            <a:ext cx="3" cy="511942"/>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646925" y="2678602"/>
            <a:ext cx="132113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2" name="TextBox 31"/>
          <p:cNvSpPr txBox="1"/>
          <p:nvPr/>
        </p:nvSpPr>
        <p:spPr>
          <a:xfrm>
            <a:off x="1646925" y="3968617"/>
            <a:ext cx="14710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&lt;&lt;select from&gt;&gt;</a:t>
            </a:r>
          </a:p>
        </p:txBody>
      </p:sp>
      <p:sp>
        <p:nvSpPr>
          <p:cNvPr id="33" name="TextBox 32"/>
          <p:cNvSpPr txBox="1"/>
          <p:nvPr/>
        </p:nvSpPr>
        <p:spPr>
          <a:xfrm>
            <a:off x="778304" y="5189223"/>
            <a:ext cx="160414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&lt;&lt;association&gt;&gt;</a:t>
            </a:r>
          </a:p>
        </p:txBody>
      </p:sp>
      <p:cxnSp>
        <p:nvCxnSpPr>
          <p:cNvPr id="34" name="Connector: Elbow 9"/>
          <p:cNvCxnSpPr>
            <a:stCxn id="20" idx="1"/>
            <a:endCxn id="27" idx="1"/>
          </p:cNvCxnSpPr>
          <p:nvPr/>
        </p:nvCxnSpPr>
        <p:spPr>
          <a:xfrm rot="10800000" flipV="1">
            <a:off x="898197" y="3530785"/>
            <a:ext cx="12697" cy="2146482"/>
          </a:xfrm>
          <a:prstGeom prst="bentConnector3">
            <a:avLst>
              <a:gd name="adj1" fmla="val 1800000"/>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gray">
          <a:xfrm>
            <a:off x="4769802" y="1712625"/>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36" name="Straight Connector 35"/>
          <p:cNvCxnSpPr/>
          <p:nvPr/>
        </p:nvCxnSpPr>
        <p:spPr>
          <a:xfrm>
            <a:off x="4769802" y="2005853"/>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69802" y="1772991"/>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ROLE_D</a:t>
            </a:r>
          </a:p>
        </p:txBody>
      </p:sp>
      <p:sp>
        <p:nvSpPr>
          <p:cNvPr id="38" name="TextBox 37"/>
          <p:cNvSpPr txBox="1"/>
          <p:nvPr/>
        </p:nvSpPr>
        <p:spPr>
          <a:xfrm>
            <a:off x="4769798" y="2040349"/>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VIEW_D …</a:t>
            </a:r>
          </a:p>
        </p:txBody>
      </p:sp>
      <p:sp>
        <p:nvSpPr>
          <p:cNvPr id="39" name="Rectangle 38"/>
          <p:cNvSpPr/>
          <p:nvPr/>
        </p:nvSpPr>
        <p:spPr bwMode="gray">
          <a:xfrm>
            <a:off x="4769800" y="3003051"/>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0" name="Straight Connector 39"/>
          <p:cNvCxnSpPr/>
          <p:nvPr/>
        </p:nvCxnSpPr>
        <p:spPr>
          <a:xfrm>
            <a:off x="4769800" y="3296280"/>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69800" y="3063418"/>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ROLE_C</a:t>
            </a:r>
          </a:p>
        </p:txBody>
      </p:sp>
      <p:sp>
        <p:nvSpPr>
          <p:cNvPr id="42" name="TextBox 41"/>
          <p:cNvSpPr txBox="1"/>
          <p:nvPr/>
        </p:nvSpPr>
        <p:spPr>
          <a:xfrm>
            <a:off x="4769799" y="3330776"/>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VIEW_C …</a:t>
            </a:r>
          </a:p>
        </p:txBody>
      </p:sp>
      <p:sp>
        <p:nvSpPr>
          <p:cNvPr id="43" name="Rectangle 42"/>
          <p:cNvSpPr/>
          <p:nvPr/>
        </p:nvSpPr>
        <p:spPr bwMode="gray">
          <a:xfrm>
            <a:off x="4769803" y="4299817"/>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5" name="Straight Connector 44"/>
          <p:cNvCxnSpPr/>
          <p:nvPr/>
        </p:nvCxnSpPr>
        <p:spPr>
          <a:xfrm>
            <a:off x="4769803" y="4593046"/>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69803" y="4360184"/>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ROLE_B</a:t>
            </a:r>
          </a:p>
        </p:txBody>
      </p:sp>
      <p:sp>
        <p:nvSpPr>
          <p:cNvPr id="47" name="TextBox 46"/>
          <p:cNvSpPr txBox="1"/>
          <p:nvPr/>
        </p:nvSpPr>
        <p:spPr>
          <a:xfrm>
            <a:off x="4769802" y="4627543"/>
            <a:ext cx="1379908" cy="7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VIEW_B …</a:t>
            </a:r>
          </a:p>
          <a:p>
            <a:pPr algn="ctr" fontAlgn="base">
              <a:spcBef>
                <a:spcPts val="600"/>
              </a:spcBef>
              <a:spcAft>
                <a:spcPct val="0"/>
              </a:spcAft>
              <a:buClr>
                <a:srgbClr val="F0AB00"/>
              </a:buClr>
              <a:buSzPct val="80000"/>
            </a:pPr>
            <a:endParaRPr lang="en-US" sz="1200" kern="0" dirty="0">
              <a:ea typeface="Arial Unicode MS" pitchFamily="34" charset="-128"/>
              <a:cs typeface="Arial Unicode MS" pitchFamily="34" charset="-128"/>
            </a:endParaRPr>
          </a:p>
        </p:txBody>
      </p:sp>
      <p:sp>
        <p:nvSpPr>
          <p:cNvPr id="48" name="Rectangle 47"/>
          <p:cNvSpPr/>
          <p:nvPr/>
        </p:nvSpPr>
        <p:spPr bwMode="gray">
          <a:xfrm>
            <a:off x="4769799" y="5509203"/>
            <a:ext cx="1379908" cy="784823"/>
          </a:xfrm>
          <a:prstGeom prst="rect">
            <a:avLst/>
          </a:prstGeom>
          <a:solidFill>
            <a:schemeClr val="tx2">
              <a:lumMod val="20000"/>
              <a:lumOff val="80000"/>
            </a:schemeClr>
          </a:solidFill>
          <a:ln w="31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200" kern="0" dirty="0">
              <a:ea typeface="Arial Unicode MS" pitchFamily="34" charset="-128"/>
              <a:cs typeface="Arial Unicode MS" pitchFamily="34" charset="-128"/>
            </a:endParaRPr>
          </a:p>
        </p:txBody>
      </p:sp>
      <p:cxnSp>
        <p:nvCxnSpPr>
          <p:cNvPr id="49" name="Straight Connector 48"/>
          <p:cNvCxnSpPr/>
          <p:nvPr/>
        </p:nvCxnSpPr>
        <p:spPr>
          <a:xfrm>
            <a:off x="4769799" y="5802432"/>
            <a:ext cx="137990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769799" y="5569570"/>
            <a:ext cx="1379908" cy="21539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ROLE_A</a:t>
            </a:r>
          </a:p>
        </p:txBody>
      </p:sp>
      <p:sp>
        <p:nvSpPr>
          <p:cNvPr id="51" name="TextBox 50"/>
          <p:cNvSpPr txBox="1"/>
          <p:nvPr/>
        </p:nvSpPr>
        <p:spPr>
          <a:xfrm>
            <a:off x="4769798" y="5836928"/>
            <a:ext cx="1379908" cy="44617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grant select on</a:t>
            </a:r>
          </a:p>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VIEW_A …</a:t>
            </a:r>
          </a:p>
        </p:txBody>
      </p:sp>
      <p:cxnSp>
        <p:nvCxnSpPr>
          <p:cNvPr id="52" name="Straight Arrow Connector 51"/>
          <p:cNvCxnSpPr>
            <a:stCxn id="37" idx="1"/>
            <a:endCxn id="15" idx="3"/>
          </p:cNvCxnSpPr>
          <p:nvPr/>
        </p:nvCxnSpPr>
        <p:spPr>
          <a:xfrm flipH="1">
            <a:off x="2278107" y="1880688"/>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1" idx="1"/>
            <a:endCxn id="19" idx="3"/>
          </p:cNvCxnSpPr>
          <p:nvPr/>
        </p:nvCxnSpPr>
        <p:spPr>
          <a:xfrm flipH="1">
            <a:off x="2278105" y="3171115"/>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1"/>
            <a:endCxn id="23" idx="3"/>
          </p:cNvCxnSpPr>
          <p:nvPr/>
        </p:nvCxnSpPr>
        <p:spPr>
          <a:xfrm flipH="1">
            <a:off x="2278108" y="4467881"/>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1"/>
            <a:endCxn id="27" idx="3"/>
          </p:cNvCxnSpPr>
          <p:nvPr/>
        </p:nvCxnSpPr>
        <p:spPr>
          <a:xfrm flipH="1">
            <a:off x="2278104" y="5677267"/>
            <a:ext cx="249169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gray">
          <a:xfrm>
            <a:off x="7493008" y="1606229"/>
            <a:ext cx="4263104" cy="1030091"/>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AttributeA </a:t>
            </a:r>
          </a:p>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   FROM</a:t>
            </a:r>
            <a:r>
              <a:rPr lang="en-US" sz="1400" kern="0" dirty="0">
                <a:latin typeface="Consolas" panose="020B0609020204030204" pitchFamily="49" charset="0"/>
                <a:ea typeface="Arial Unicode MS" pitchFamily="34" charset="-128"/>
                <a:cs typeface="Courier New" panose="02070309020205020404" pitchFamily="49" charset="0"/>
              </a:rPr>
              <a:t>	VIEW_D</a:t>
            </a:r>
          </a:p>
        </p:txBody>
      </p:sp>
      <p:sp>
        <p:nvSpPr>
          <p:cNvPr id="57" name="Rectangle 56"/>
          <p:cNvSpPr/>
          <p:nvPr/>
        </p:nvSpPr>
        <p:spPr bwMode="gray">
          <a:xfrm>
            <a:off x="7493008" y="2745228"/>
            <a:ext cx="4263104" cy="1332280"/>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a:t>
            </a:r>
            <a:r>
              <a:rPr lang="en-US" sz="1400" kern="0" dirty="0">
                <a:latin typeface="Consolas" panose="020B0609020204030204" pitchFamily="49" charset="0"/>
                <a:ea typeface="Arial Unicode MS" pitchFamily="34" charset="-128"/>
                <a:cs typeface="Courier New" panose="02070309020205020404" pitchFamily="49" charset="0"/>
              </a:rPr>
              <a:t> 	AttributeB,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_VIEW_A.AttributeA </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a:t>
            </a:r>
            <a:r>
              <a:rPr lang="en-US" sz="1400" kern="0" dirty="0">
                <a:latin typeface="Consolas" panose="020B0609020204030204" pitchFamily="49" charset="0"/>
                <a:ea typeface="Arial Unicode MS" pitchFamily="34" charset="-128"/>
                <a:cs typeface="Courier New" panose="02070309020205020404" pitchFamily="49" charset="0"/>
              </a:rPr>
              <a:t> 	VIEW_C</a:t>
            </a:r>
          </a:p>
        </p:txBody>
      </p:sp>
      <p:sp>
        <p:nvSpPr>
          <p:cNvPr id="58" name="Rectangle 57"/>
          <p:cNvSpPr/>
          <p:nvPr/>
        </p:nvSpPr>
        <p:spPr bwMode="gray">
          <a:xfrm>
            <a:off x="7493008" y="4237860"/>
            <a:ext cx="4263104" cy="928194"/>
          </a:xfrm>
          <a:prstGeom prst="rect">
            <a:avLst/>
          </a:prstGeom>
          <a:solidFill>
            <a:schemeClr val="tx2">
              <a:lumMod val="20000"/>
              <a:lumOff val="80000"/>
            </a:schemeClr>
          </a:solidFill>
          <a:ln w="3175"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SELECT </a:t>
            </a:r>
            <a:r>
              <a:rPr lang="en-US" sz="1400" kern="0" dirty="0">
                <a:latin typeface="Consolas" panose="020B0609020204030204" pitchFamily="49" charset="0"/>
                <a:ea typeface="Arial Unicode MS" pitchFamily="34" charset="-128"/>
                <a:cs typeface="Courier New" panose="02070309020205020404" pitchFamily="49" charset="0"/>
              </a:rPr>
              <a:t>AttributeB</a:t>
            </a:r>
          </a:p>
          <a:p>
            <a:pPr defTabSz="914217" fontAlgn="base">
              <a:spcBef>
                <a:spcPct val="50000"/>
              </a:spcBef>
              <a:spcAft>
                <a:spcPct val="0"/>
              </a:spcAft>
              <a:buClr>
                <a:srgbClr val="F0AB00"/>
              </a:buClr>
              <a:buSzPct val="80000"/>
            </a:pPr>
            <a:r>
              <a:rPr lang="en-US" sz="1400" kern="0" dirty="0">
                <a:latin typeface="Consolas" panose="020B0609020204030204" pitchFamily="49" charset="0"/>
                <a:ea typeface="Arial Unicode MS" pitchFamily="34" charset="-128"/>
                <a:cs typeface="Courier New" panose="02070309020205020404" pitchFamily="49" charset="0"/>
              </a:rPr>
              <a:t>   </a:t>
            </a:r>
            <a:r>
              <a:rPr lang="en-US" sz="1400" b="1" kern="0" dirty="0">
                <a:solidFill>
                  <a:schemeClr val="accent6"/>
                </a:solidFill>
                <a:latin typeface="Consolas" panose="020B0609020204030204" pitchFamily="49" charset="0"/>
                <a:ea typeface="Arial Unicode MS" pitchFamily="34" charset="-128"/>
                <a:cs typeface="Courier New" panose="02070309020205020404" pitchFamily="49" charset="0"/>
              </a:rPr>
              <a:t>FROM </a:t>
            </a:r>
            <a:r>
              <a:rPr lang="en-US" sz="1400" kern="0" dirty="0">
                <a:latin typeface="Consolas" panose="020B0609020204030204" pitchFamily="49" charset="0"/>
                <a:ea typeface="Arial Unicode MS" pitchFamily="34" charset="-128"/>
                <a:cs typeface="Courier New" panose="02070309020205020404" pitchFamily="49" charset="0"/>
              </a:rPr>
              <a:t>VIEW_B</a:t>
            </a:r>
          </a:p>
        </p:txBody>
      </p:sp>
      <p:sp>
        <p:nvSpPr>
          <p:cNvPr id="59" name="Rectangle 58"/>
          <p:cNvSpPr/>
          <p:nvPr/>
        </p:nvSpPr>
        <p:spPr>
          <a:xfrm>
            <a:off x="9940009" y="2005855"/>
            <a:ext cx="1816103"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ROLE_D </a:t>
            </a:r>
          </a:p>
        </p:txBody>
      </p:sp>
      <p:sp>
        <p:nvSpPr>
          <p:cNvPr id="60" name="Rectangle 59"/>
          <p:cNvSpPr/>
          <p:nvPr/>
        </p:nvSpPr>
        <p:spPr>
          <a:xfrm>
            <a:off x="10675128" y="2934426"/>
            <a:ext cx="1008516" cy="953886"/>
          </a:xfrm>
          <a:prstGeom prst="rect">
            <a:avLst/>
          </a:prstGeom>
        </p:spPr>
        <p:txBody>
          <a:bodyPr wrap="square">
            <a:spAutoFit/>
          </a:bodyPr>
          <a:lstStyle/>
          <a:p>
            <a:pPr defTabSz="914217" fontAlgn="base">
              <a:spcBef>
                <a:spcPct val="50000"/>
              </a:spcBef>
              <a:spcAft>
                <a:spcPct val="0"/>
              </a:spcAft>
              <a:buClr>
                <a:srgbClr val="F0AB00"/>
              </a:buClr>
              <a:buSzPct val="80000"/>
            </a:pPr>
            <a:r>
              <a:rPr lang="en-US" sz="1400" b="1" kern="0" dirty="0">
                <a:latin typeface="+mn-lt"/>
                <a:ea typeface="Arial Unicode MS" pitchFamily="34" charset="-128"/>
                <a:cs typeface="Arial Unicode MS" pitchFamily="34" charset="-128"/>
              </a:rPr>
              <a:t>Effective: ROLE_A resp. ROLE_C</a:t>
            </a:r>
          </a:p>
        </p:txBody>
      </p:sp>
      <p:sp>
        <p:nvSpPr>
          <p:cNvPr id="61" name="Rectangle 60"/>
          <p:cNvSpPr/>
          <p:nvPr/>
        </p:nvSpPr>
        <p:spPr>
          <a:xfrm>
            <a:off x="9917221" y="4538375"/>
            <a:ext cx="1766421" cy="307706"/>
          </a:xfrm>
          <a:prstGeom prst="rect">
            <a:avLst/>
          </a:prstGeom>
        </p:spPr>
        <p:txBody>
          <a:bodyPr wrap="none">
            <a:spAutoFit/>
          </a:bodyPr>
          <a:lstStyle/>
          <a:p>
            <a:pPr defTabSz="914217" fontAlgn="base">
              <a:spcBef>
                <a:spcPct val="50000"/>
              </a:spcBef>
              <a:spcAft>
                <a:spcPct val="0"/>
              </a:spcAft>
              <a:buClr>
                <a:srgbClr val="F0AB00"/>
              </a:buClr>
              <a:buSzPct val="80000"/>
            </a:pPr>
            <a:r>
              <a:rPr lang="en-US" sz="1400" b="1" kern="0" dirty="0">
                <a:latin typeface="+mj-lt"/>
                <a:ea typeface="Arial Unicode MS" pitchFamily="34" charset="-128"/>
                <a:cs typeface="Arial Unicode MS" pitchFamily="34" charset="-128"/>
              </a:rPr>
              <a:t>Effective: ROLE_B</a:t>
            </a:r>
          </a:p>
        </p:txBody>
      </p:sp>
      <p:cxnSp>
        <p:nvCxnSpPr>
          <p:cNvPr id="62" name="Straight Connector 61"/>
          <p:cNvCxnSpPr/>
          <p:nvPr/>
        </p:nvCxnSpPr>
        <p:spPr>
          <a:xfrm flipV="1">
            <a:off x="9221328" y="3711884"/>
            <a:ext cx="1517485" cy="52977"/>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301960" y="3296281"/>
            <a:ext cx="436853" cy="115088"/>
          </a:xfrm>
          <a:prstGeom prst="line">
            <a:avLst/>
          </a:prstGeom>
          <a:ln w="19050">
            <a:solidFill>
              <a:schemeClr val="tx1">
                <a:lumMod val="50000"/>
                <a:lumOff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966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5" grpId="0" animBg="1"/>
      <p:bldP spid="37" grpId="0"/>
      <p:bldP spid="38" grpId="0"/>
      <p:bldP spid="39" grpId="0" animBg="1"/>
      <p:bldP spid="41" grpId="0"/>
      <p:bldP spid="42" grpId="0"/>
      <p:bldP spid="43" grpId="0" animBg="1"/>
      <p:bldP spid="46" grpId="0"/>
      <p:bldP spid="47" grpId="0"/>
      <p:bldP spid="48" grpId="0" animBg="1"/>
      <p:bldP spid="50" grpId="0"/>
      <p:bldP spid="51" grpId="0"/>
      <p:bldP spid="56" grpId="0" animBg="1"/>
      <p:bldP spid="57" grpId="0" animBg="1"/>
      <p:bldP spid="58" grpId="0" animBg="1"/>
      <p:bldP spid="59"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remium Vector | Isometric business people in a meeting illustr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p:cNvSpPr txBox="1"/>
          <p:nvPr/>
        </p:nvSpPr>
        <p:spPr>
          <a:xfrm>
            <a:off x="554608" y="908720"/>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smtClean="0">
                <a:solidFill>
                  <a:schemeClr val="bg1"/>
                </a:solidFill>
                <a:ea typeface="Arial Unicode MS" pitchFamily="34" charset="-128"/>
                <a:cs typeface="Arial Unicode MS" pitchFamily="34" charset="-128"/>
                <a:hlinkClick r:id="rId4"/>
              </a:rPr>
              <a:t>CDS Security with DCL. </a:t>
            </a:r>
            <a:endParaRPr lang="en-US" sz="20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182734695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CDS Table Function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bg1"/>
                </a:solidFill>
              </a:rPr>
              <a:t>CDS Table Functions allow to use natively implemented database-functions in SAP HANA DB directly from CDS.</a:t>
            </a:r>
          </a:p>
        </p:txBody>
      </p:sp>
      <p:pic>
        <p:nvPicPr>
          <p:cNvPr id="7" name="Picture 6"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271675188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9906</TotalTime>
  <Words>865</Words>
  <Application>Microsoft Office PowerPoint</Application>
  <PresentationFormat>Custom</PresentationFormat>
  <Paragraphs>195</Paragraphs>
  <Slides>21</Slides>
  <Notes>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vt:i4>
      </vt:variant>
    </vt:vector>
  </HeadingPairs>
  <TitlesOfParts>
    <vt:vector size="40" baseType="lpstr">
      <vt:lpstr>Arial Unicode MS</vt:lpstr>
      <vt:lpstr>MS PGothic</vt:lpstr>
      <vt:lpstr>MS PGothic</vt:lpstr>
      <vt:lpstr>Arial</vt:lpstr>
      <vt:lpstr>Arial</vt:lpstr>
      <vt:lpstr>Arial Black</vt:lpstr>
      <vt:lpstr>Arial Bold</vt:lpstr>
      <vt:lpstr>Arial Narrow</vt:lpstr>
      <vt:lpstr>Calibri</vt:lpstr>
      <vt:lpstr>Consolas</vt:lpstr>
      <vt:lpstr>Cooper Black</vt:lpstr>
      <vt:lpstr>Courier New</vt:lpstr>
      <vt:lpstr>Open Sans</vt:lpstr>
      <vt:lpstr>Optima</vt:lpstr>
      <vt:lpstr>Patua One</vt:lpstr>
      <vt:lpstr>Segoe UI</vt:lpstr>
      <vt:lpstr>Segoe UI Bold</vt:lpstr>
      <vt:lpstr>Wingdings</vt:lpstr>
      <vt:lpstr>Office Theme</vt:lpstr>
      <vt:lpstr>ABAP on Hana s/4 Hana Training</vt:lpstr>
      <vt:lpstr>Agenda – Day 14</vt:lpstr>
      <vt:lpstr>CDS Data Control Language ( DCL )</vt:lpstr>
      <vt:lpstr>Authorizations for CDS Views</vt:lpstr>
      <vt:lpstr>Aspect</vt:lpstr>
      <vt:lpstr>Runtime Behavior  </vt:lpstr>
      <vt:lpstr>Which DCL Roles are Evaluated When ? </vt:lpstr>
      <vt:lpstr>Exercise</vt:lpstr>
      <vt:lpstr>CDS Table Function</vt:lpstr>
      <vt:lpstr>Why we need CDS Table Function </vt:lpstr>
      <vt:lpstr>Necessary part of CDS Table Function </vt:lpstr>
      <vt:lpstr>Key Feature of Table Function</vt:lpstr>
      <vt:lpstr>Embedded Analytics</vt:lpstr>
      <vt:lpstr>Query Browser </vt:lpstr>
      <vt:lpstr>Analytic List Page</vt:lpstr>
      <vt:lpstr>Overview Page ( OVP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265</cp:revision>
  <dcterms:created xsi:type="dcterms:W3CDTF">2013-09-12T13:05:01Z</dcterms:created>
  <dcterms:modified xsi:type="dcterms:W3CDTF">2021-11-11T05:03:36Z</dcterms:modified>
</cp:coreProperties>
</file>